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Inter SemiBold"/>
      <p:regular r:id="rId26"/>
      <p:bold r:id="rId27"/>
      <p:italic r:id="rId28"/>
      <p:boldItalic r:id="rId29"/>
    </p:embeddedFont>
    <p:embeddedFont>
      <p:font typeface="Inter"/>
      <p:regular r:id="rId30"/>
      <p:bold r:id="rId31"/>
      <p:italic r:id="rId32"/>
      <p:boldItalic r:id="rId33"/>
    </p:embeddedFont>
    <p:embeddedFont>
      <p:font typeface="Poppins"/>
      <p:regular r:id="rId34"/>
      <p:bold r:id="rId35"/>
      <p:italic r:id="rId36"/>
      <p:boldItalic r:id="rId37"/>
    </p:embeddedFont>
    <p:embeddedFont>
      <p:font typeface="Lato"/>
      <p:regular r:id="rId38"/>
      <p:bold r:id="rId39"/>
      <p:italic r:id="rId40"/>
      <p:boldItalic r:id="rId41"/>
    </p:embeddedFont>
    <p:embeddedFont>
      <p:font typeface="Rajdhani"/>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Rajdhani-regular.fntdata"/><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ajdhani-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regular.fntdata"/><Relationship Id="rId25" Type="http://schemas.openxmlformats.org/officeDocument/2006/relationships/slide" Target="slides/slide20.xml"/><Relationship Id="rId28" Type="http://schemas.openxmlformats.org/officeDocument/2006/relationships/font" Target="fonts/InterSemiBold-italic.fntdata"/><Relationship Id="rId27" Type="http://schemas.openxmlformats.org/officeDocument/2006/relationships/font" Target="fonts/Inter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6.xml"/><Relationship Id="rId33" Type="http://schemas.openxmlformats.org/officeDocument/2006/relationships/font" Target="fonts/Inter-boldItalic.fntdata"/><Relationship Id="rId10" Type="http://schemas.openxmlformats.org/officeDocument/2006/relationships/slide" Target="slides/slide5.xml"/><Relationship Id="rId32" Type="http://schemas.openxmlformats.org/officeDocument/2006/relationships/font" Target="fonts/Inter-italic.fntdata"/><Relationship Id="rId13" Type="http://schemas.openxmlformats.org/officeDocument/2006/relationships/slide" Target="slides/slide8.xml"/><Relationship Id="rId35" Type="http://schemas.openxmlformats.org/officeDocument/2006/relationships/font" Target="fonts/Poppins-bold.fntdata"/><Relationship Id="rId12" Type="http://schemas.openxmlformats.org/officeDocument/2006/relationships/slide" Target="slides/slide7.xml"/><Relationship Id="rId34" Type="http://schemas.openxmlformats.org/officeDocument/2006/relationships/font" Target="fonts/Poppins-regular.fntdata"/><Relationship Id="rId15" Type="http://schemas.openxmlformats.org/officeDocument/2006/relationships/slide" Target="slides/slide10.xml"/><Relationship Id="rId37" Type="http://schemas.openxmlformats.org/officeDocument/2006/relationships/font" Target="fonts/Poppins-boldItalic.fntdata"/><Relationship Id="rId14" Type="http://schemas.openxmlformats.org/officeDocument/2006/relationships/slide" Target="slides/slide9.xml"/><Relationship Id="rId36" Type="http://schemas.openxmlformats.org/officeDocument/2006/relationships/font" Target="fonts/Poppins-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ae858be7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ae858be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Good morning everyone.</a:t>
            </a:r>
            <a:br>
              <a:rPr lang="en-US">
                <a:solidFill>
                  <a:schemeClr val="dk1"/>
                </a:solidFill>
              </a:rPr>
            </a:br>
            <a:r>
              <a:rPr lang="en-US">
                <a:solidFill>
                  <a:schemeClr val="dk1"/>
                </a:solidFill>
              </a:rPr>
              <a:t> My name is Parastoo Hashemi, and my teammate Yousef Fayyaz, we’re here to present the progress for our project </a:t>
            </a:r>
            <a:br>
              <a:rPr lang="en-US">
                <a:solidFill>
                  <a:schemeClr val="dk1"/>
                </a:solidFill>
              </a:rPr>
            </a:br>
            <a:r>
              <a:rPr lang="en-US">
                <a:solidFill>
                  <a:schemeClr val="dk1"/>
                </a:solidFill>
              </a:rPr>
              <a:t>In this presentation, we focus on </a:t>
            </a:r>
            <a:r>
              <a:rPr b="1" lang="en-US">
                <a:solidFill>
                  <a:schemeClr val="dk1"/>
                </a:solidFill>
              </a:rPr>
              <a:t>our project’s value proposition, objectives, research questions, methodology, and experimental results.</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b9ffa38b20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b9ffa38b2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b4587417a8_0_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b4587417a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Formulate(task): BSS (not classification/detection)</a:t>
            </a:r>
            <a:endParaRPr/>
          </a:p>
          <a:p>
            <a:pPr indent="0" lvl="0" marL="0" rtl="0" algn="l">
              <a:spcBef>
                <a:spcPts val="0"/>
              </a:spcBef>
              <a:spcAft>
                <a:spcPts val="0"/>
              </a:spcAft>
              <a:buClr>
                <a:schemeClr val="dk1"/>
              </a:buClr>
              <a:buSzPts val="1100"/>
              <a:buFont typeface="Arial"/>
              <a:buNone/>
            </a:pPr>
            <a:r>
              <a:rPr lang="en-US"/>
              <a:t>Input: </a:t>
            </a:r>
            <a:endParaRPr/>
          </a:p>
          <a:p>
            <a:pPr indent="0" lvl="0" marL="0" rtl="0" algn="l">
              <a:spcBef>
                <a:spcPts val="0"/>
              </a:spcBef>
              <a:spcAft>
                <a:spcPts val="0"/>
              </a:spcAft>
              <a:buClr>
                <a:schemeClr val="dk1"/>
              </a:buClr>
              <a:buSzPts val="1100"/>
              <a:buFont typeface="Arial"/>
              <a:buNone/>
            </a:pPr>
            <a:r>
              <a:rPr lang="en-US"/>
              <a:t>    Multimodal data</a:t>
            </a:r>
            <a:endParaRPr/>
          </a:p>
          <a:p>
            <a:pPr indent="0" lvl="0" marL="0" rtl="0" algn="l">
              <a:spcBef>
                <a:spcPts val="0"/>
              </a:spcBef>
              <a:spcAft>
                <a:spcPts val="0"/>
              </a:spcAft>
              <a:buClr>
                <a:schemeClr val="dk1"/>
              </a:buClr>
              <a:buSzPts val="1100"/>
              <a:buFont typeface="Arial"/>
              <a:buNone/>
            </a:pPr>
            <a:r>
              <a:rPr lang="en-US"/>
              <a:t>    layers are aligned </a:t>
            </a:r>
            <a:endParaRPr/>
          </a:p>
          <a:p>
            <a:pPr indent="0" lvl="0" marL="0" rtl="0" algn="l">
              <a:spcBef>
                <a:spcPts val="0"/>
              </a:spcBef>
              <a:spcAft>
                <a:spcPts val="0"/>
              </a:spcAft>
              <a:buClr>
                <a:schemeClr val="dk1"/>
              </a:buClr>
              <a:buSzPts val="1100"/>
              <a:buFont typeface="Arial"/>
              <a:buNone/>
            </a:pPr>
            <a:r>
              <a:rPr lang="en-US"/>
              <a:t>    (...) are stacked into unified representation </a:t>
            </a:r>
            <a:endParaRPr/>
          </a:p>
          <a:p>
            <a:pPr indent="0" lvl="0" marL="0" rtl="0" algn="l">
              <a:spcBef>
                <a:spcPts val="0"/>
              </a:spcBef>
              <a:spcAft>
                <a:spcPts val="0"/>
              </a:spcAft>
              <a:buClr>
                <a:schemeClr val="dk1"/>
              </a:buClr>
              <a:buSzPts val="1100"/>
              <a:buFont typeface="Arial"/>
              <a:buNone/>
            </a:pPr>
            <a:r>
              <a:rPr lang="en-US"/>
              <a:t>Output:</a:t>
            </a:r>
            <a:endParaRPr/>
          </a:p>
          <a:p>
            <a:pPr indent="0" lvl="0" marL="0" rtl="0" algn="l">
              <a:spcBef>
                <a:spcPts val="0"/>
              </a:spcBef>
              <a:spcAft>
                <a:spcPts val="0"/>
              </a:spcAft>
              <a:buClr>
                <a:schemeClr val="dk1"/>
              </a:buClr>
              <a:buSzPts val="1100"/>
              <a:buFont typeface="Arial"/>
              <a:buNone/>
            </a:pPr>
            <a:r>
              <a:rPr lang="en-US"/>
              <a:t>     Dense spatial mask</a:t>
            </a:r>
            <a:endParaRPr/>
          </a:p>
          <a:p>
            <a:pPr indent="0" lvl="0" marL="0" rtl="0" algn="l">
              <a:spcBef>
                <a:spcPts val="0"/>
              </a:spcBef>
              <a:spcAft>
                <a:spcPts val="0"/>
              </a:spcAft>
              <a:buClr>
                <a:schemeClr val="dk1"/>
              </a:buClr>
              <a:buSzPts val="1100"/>
              <a:buFont typeface="Arial"/>
              <a:buNone/>
            </a:pPr>
            <a:r>
              <a:rPr lang="en-US"/>
              <a:t>     Each pixel classified (B/nB) </a:t>
            </a:r>
            <a:endParaRPr/>
          </a:p>
          <a:p>
            <a:pPr indent="0" lvl="0" marL="0" rtl="0" algn="l">
              <a:spcBef>
                <a:spcPts val="0"/>
              </a:spcBef>
              <a:spcAft>
                <a:spcPts val="0"/>
              </a:spcAft>
              <a:buClr>
                <a:schemeClr val="dk1"/>
              </a:buClr>
              <a:buSzPts val="1100"/>
              <a:buFont typeface="Arial"/>
              <a:buNone/>
            </a:pPr>
            <a:r>
              <a:rPr lang="en-US"/>
              <a:t>     Not patch-level label or scalar prediction </a:t>
            </a:r>
            <a:endParaRPr/>
          </a:p>
          <a:p>
            <a:pPr indent="0" lvl="0" marL="0" rtl="0" algn="l">
              <a:spcBef>
                <a:spcPts val="0"/>
              </a:spcBef>
              <a:spcAft>
                <a:spcPts val="0"/>
              </a:spcAft>
              <a:buClr>
                <a:schemeClr val="dk1"/>
              </a:buClr>
              <a:buSzPts val="1100"/>
              <a:buFont typeface="Arial"/>
              <a:buNone/>
            </a:pPr>
            <a:r>
              <a:rPr lang="en-US"/>
              <a:t>Formulation:</a:t>
            </a:r>
            <a:endParaRPr/>
          </a:p>
          <a:p>
            <a:pPr indent="0" lvl="0" marL="0" rtl="0" algn="l">
              <a:spcBef>
                <a:spcPts val="0"/>
              </a:spcBef>
              <a:spcAft>
                <a:spcPts val="0"/>
              </a:spcAft>
              <a:buClr>
                <a:schemeClr val="dk1"/>
              </a:buClr>
              <a:buSzPts val="1100"/>
              <a:buFont typeface="Arial"/>
              <a:buNone/>
            </a:pPr>
            <a:r>
              <a:rPr lang="en-US"/>
              <a:t>1- geometry aware learning problem</a:t>
            </a:r>
            <a:endParaRPr/>
          </a:p>
          <a:p>
            <a:pPr indent="0" lvl="0" marL="0" rtl="0" algn="l">
              <a:spcBef>
                <a:spcPts val="0"/>
              </a:spcBef>
              <a:spcAft>
                <a:spcPts val="0"/>
              </a:spcAft>
              <a:buClr>
                <a:schemeClr val="dk1"/>
              </a:buClr>
              <a:buSzPts val="1100"/>
              <a:buFont typeface="Arial"/>
              <a:buNone/>
            </a:pPr>
            <a:r>
              <a:rPr lang="en-US"/>
              <a:t>    Care about coherence, boundaries, shape</a:t>
            </a:r>
            <a:endParaRPr/>
          </a:p>
          <a:p>
            <a:pPr indent="0" lvl="0" marL="0" rtl="0" algn="l">
              <a:spcBef>
                <a:spcPts val="0"/>
              </a:spcBef>
              <a:spcAft>
                <a:spcPts val="0"/>
              </a:spcAft>
              <a:buClr>
                <a:schemeClr val="dk1"/>
              </a:buClr>
              <a:buSzPts val="1100"/>
              <a:buFont typeface="Arial"/>
              <a:buNone/>
            </a:pPr>
            <a:r>
              <a:rPr lang="en-US"/>
              <a:t>2- ensures output are usable for decision making rather than simple event detection.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b4e826daca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b4e826dac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Here I compare a baseline setup to the multimodal fusion approach, and I keep the comparison controlled. We switch from a baseline model to a fused model, and we also upgrade the encoder and training duration. The result is a clear improvement: IoU improves by </a:t>
            </a:r>
            <a:r>
              <a:rPr b="1" lang="en-US">
                <a:solidFill>
                  <a:schemeClr val="dk1"/>
                </a:solidFill>
              </a:rPr>
              <a:t>+0.251</a:t>
            </a:r>
            <a:r>
              <a:rPr lang="en-US">
                <a:solidFill>
                  <a:schemeClr val="dk1"/>
                </a:solidFill>
              </a:rPr>
              <a:t>, going from </a:t>
            </a:r>
            <a:r>
              <a:rPr b="1" lang="en-US">
                <a:solidFill>
                  <a:schemeClr val="dk1"/>
                </a:solidFill>
              </a:rPr>
              <a:t>0.152 to 0.403</a:t>
            </a:r>
            <a:r>
              <a:rPr lang="en-US">
                <a:solidFill>
                  <a:schemeClr val="dk1"/>
                </a:solidFill>
              </a:rPr>
              <a:t>, and F1 improves by </a:t>
            </a:r>
            <a:r>
              <a:rPr b="1" lang="en-US">
                <a:solidFill>
                  <a:schemeClr val="dk1"/>
                </a:solidFill>
              </a:rPr>
              <a:t>+0.311</a:t>
            </a:r>
            <a:r>
              <a:rPr lang="en-US">
                <a:solidFill>
                  <a:schemeClr val="dk1"/>
                </a:solidFill>
              </a:rPr>
              <a:t>, from </a:t>
            </a:r>
            <a:r>
              <a:rPr b="1" lang="en-US">
                <a:solidFill>
                  <a:schemeClr val="dk1"/>
                </a:solidFill>
              </a:rPr>
              <a:t>0.263 to 0.574</a:t>
            </a:r>
            <a:r>
              <a:rPr lang="en-US">
                <a:solidFill>
                  <a:schemeClr val="dk1"/>
                </a:solidFill>
              </a:rPr>
              <a:t>. The most important insight is that the main gain comes from </a:t>
            </a:r>
            <a:r>
              <a:rPr b="1" lang="en-US">
                <a:solidFill>
                  <a:schemeClr val="dk1"/>
                </a:solidFill>
              </a:rPr>
              <a:t>recall</a:t>
            </a:r>
            <a:r>
              <a:rPr lang="en-US">
                <a:solidFill>
                  <a:schemeClr val="dk1"/>
                </a:solidFill>
              </a:rPr>
              <a:t>, meaning the model misses far fewer burned pixels. In simple terms: multimodal fusion helps the model ‘see’ more of the final burned area early, instead of underestimating it.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bfdd369ad6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bfdd369ad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b48065cdb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b48065cdb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slide shows why the default threshold of </a:t>
            </a:r>
            <a:r>
              <a:rPr b="1" lang="en-US">
                <a:solidFill>
                  <a:schemeClr val="dk1"/>
                </a:solidFill>
              </a:rPr>
              <a:t>0.5</a:t>
            </a:r>
            <a:r>
              <a:rPr lang="en-US">
                <a:solidFill>
                  <a:schemeClr val="dk1"/>
                </a:solidFill>
              </a:rPr>
              <a:t> is not a good choice here. When we sweep thresholds on the validation set, IoU keeps improving as the threshold increases. The best IoU is about </a:t>
            </a:r>
            <a:r>
              <a:rPr b="1" lang="en-US">
                <a:solidFill>
                  <a:schemeClr val="dk1"/>
                </a:solidFill>
              </a:rPr>
              <a:t>0.40</a:t>
            </a:r>
            <a:r>
              <a:rPr lang="en-US">
                <a:solidFill>
                  <a:schemeClr val="dk1"/>
                </a:solidFill>
              </a:rPr>
              <a:t>, and it happens around a threshold of </a:t>
            </a:r>
            <a:r>
              <a:rPr b="1" lang="en-US">
                <a:solidFill>
                  <a:schemeClr val="dk1"/>
                </a:solidFill>
              </a:rPr>
              <a:t>0.95</a:t>
            </a:r>
            <a:r>
              <a:rPr lang="en-US">
                <a:solidFill>
                  <a:schemeClr val="dk1"/>
                </a:solidFill>
              </a:rPr>
              <a:t>. The key point is that we get a big improvement—around </a:t>
            </a:r>
            <a:r>
              <a:rPr b="1" lang="en-US">
                <a:solidFill>
                  <a:schemeClr val="dk1"/>
                </a:solidFill>
              </a:rPr>
              <a:t>70%</a:t>
            </a:r>
            <a:r>
              <a:rPr lang="en-US">
                <a:solidFill>
                  <a:schemeClr val="dk1"/>
                </a:solidFill>
              </a:rPr>
              <a:t>—just by calibrating the threshold, without retraining the model. So this is a low-cost way to improve operational performance. The logic is: higher threshold means we only keep pixels the model is very confident about, which improves overlap with the true burned area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b48065cdb8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48065cdb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slide explains the trade-off behind the threshold choice. At low thresholds, the model marks a lot of pixels as burned, so recall is high, but we get many false positives. At high thresholds, predictions become conservative: fewer pixels are labeled burned, but precision increases. For emergency response, false alarms are expensive because they can misdirect teams and equipment. So we select </a:t>
            </a:r>
            <a:r>
              <a:rPr b="1" lang="en-US">
                <a:solidFill>
                  <a:schemeClr val="dk1"/>
                </a:solidFill>
              </a:rPr>
              <a:t>0.95</a:t>
            </a:r>
            <a:r>
              <a:rPr lang="en-US">
                <a:solidFill>
                  <a:schemeClr val="dk1"/>
                </a:solidFill>
              </a:rPr>
              <a:t> as the operating point to prioritize spatial accuracy and reduce false alarms. The message is: we are optimizing for decision-making in the early stage, not for perfect coverage of every boundary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be1c8707af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be1c8707a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b4587417a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Now I show real examples to make the metrics feel concrete. Each example has four views: Sentinel-2 context image, the model probability map, the ground-truth burned mask, and an error map at threshold </a:t>
            </a:r>
            <a:r>
              <a:rPr b="1" lang="en-US">
                <a:solidFill>
                  <a:schemeClr val="dk1"/>
                </a:solidFill>
              </a:rPr>
              <a:t>0.95</a:t>
            </a:r>
            <a:r>
              <a:rPr lang="en-US">
                <a:solidFill>
                  <a:schemeClr val="dk1"/>
                </a:solidFill>
              </a:rPr>
              <a:t>. On the left, for a small and difficult fire, the model behaves conservatively: it avoids noisy spread and focuses on the most confident burned region. This can mean missing some edges, but it reduces false alarms. On the right, for a large and well-detected fire, the model captures the shape with strong spatial coherence. This is important because large fires are high impact, and the model performs best where it matters most</a:t>
            </a:r>
            <a:endParaRPr>
              <a:solidFill>
                <a:schemeClr val="dk1"/>
              </a:solidFill>
            </a:endParaRPr>
          </a:p>
          <a:p>
            <a:pPr indent="0" lvl="0" marL="0" rtl="0" algn="l">
              <a:spcBef>
                <a:spcPts val="1200"/>
              </a:spcBef>
              <a:spcAft>
                <a:spcPts val="0"/>
              </a:spcAft>
              <a:buNone/>
            </a:pPr>
            <a:r>
              <a:t/>
            </a:r>
            <a:endParaRPr/>
          </a:p>
        </p:txBody>
      </p:sp>
      <p:sp>
        <p:nvSpPr>
          <p:cNvPr id="226" name="Google Shape;226;g3b4587417a8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bfd5d7d22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bfd5d7d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b4e826daca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b4e826dac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I’ll wrap up with the core conclusions. First, pre-fire multimodal data contains useful signals for predicting final burned area. Second, integrating multiple data sources improves segmentation performance versus a baseline approach. Third, architecture matters: a strong, unified encoder gave better IoU than alternative encoder strategies. Finally, we kept a balance between accuracy and simplicity—so the pipeline stays reproducible and practical. The overall message is: effective multimodal fusion plus a good encoder strategy can significantly improve early burned-area prediction, which supports faster and smarter response decisions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e858be76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Our project aims to predict the </a:t>
            </a:r>
            <a:r>
              <a:rPr b="1" lang="en-US">
                <a:solidFill>
                  <a:schemeClr val="dk1"/>
                </a:solidFill>
              </a:rPr>
              <a:t>final burned-area extent</a:t>
            </a:r>
            <a:r>
              <a:rPr lang="en-US">
                <a:solidFill>
                  <a:schemeClr val="dk1"/>
                </a:solidFill>
              </a:rPr>
              <a:t> </a:t>
            </a:r>
            <a:r>
              <a:rPr i="1" lang="en-US">
                <a:solidFill>
                  <a:schemeClr val="dk1"/>
                </a:solidFill>
              </a:rPr>
              <a:t>right at the moment of ignition</a:t>
            </a:r>
            <a:r>
              <a:rPr lang="en-US">
                <a:solidFill>
                  <a:schemeClr val="dk1"/>
                </a:solidFill>
              </a:rPr>
              <a:t>, using only pre-fire environmental information.</a:t>
            </a:r>
            <a:br>
              <a:rPr lang="en-US">
                <a:solidFill>
                  <a:schemeClr val="dk1"/>
                </a:solidFill>
              </a:rPr>
            </a:br>
            <a:br>
              <a:rPr lang="en-US">
                <a:solidFill>
                  <a:schemeClr val="dk1"/>
                </a:solidFill>
              </a:rPr>
            </a:br>
            <a:r>
              <a:rPr lang="en-US">
                <a:solidFill>
                  <a:schemeClr val="dk1"/>
                </a:solidFill>
              </a:rPr>
              <a:t>Traditionally, remote sensing is reactive: we analyze damage </a:t>
            </a:r>
            <a:r>
              <a:rPr b="1" lang="en-US">
                <a:solidFill>
                  <a:schemeClr val="dk1"/>
                </a:solidFill>
              </a:rPr>
              <a:t>after</a:t>
            </a:r>
            <a:r>
              <a:rPr lang="en-US">
                <a:solidFill>
                  <a:schemeClr val="dk1"/>
                </a:solidFill>
              </a:rPr>
              <a:t> the fire is over.</a:t>
            </a:r>
            <a:endParaRPr>
              <a:solidFill>
                <a:schemeClr val="dk1"/>
              </a:solidFill>
            </a:endParaRPr>
          </a:p>
          <a:p>
            <a:pPr indent="0" lvl="0" marL="0" rtl="0" algn="l">
              <a:spcBef>
                <a:spcPts val="0"/>
              </a:spcBef>
              <a:spcAft>
                <a:spcPts val="0"/>
              </a:spcAft>
              <a:buNone/>
            </a:pPr>
            <a:r>
              <a:rPr lang="en-US">
                <a:solidFill>
                  <a:schemeClr val="dk1"/>
                </a:solidFill>
              </a:rPr>
              <a:t>What we are aiming for is a </a:t>
            </a:r>
            <a:r>
              <a:rPr b="1" lang="en-US">
                <a:solidFill>
                  <a:schemeClr val="dk1"/>
                </a:solidFill>
              </a:rPr>
              <a:t>proactive setting</a:t>
            </a:r>
            <a:r>
              <a:rPr lang="en-US">
                <a:solidFill>
                  <a:schemeClr val="dk1"/>
                </a:solidFill>
              </a:rPr>
              <a:t>, where we estimate spread immediately, during the first critical hour, when </a:t>
            </a:r>
            <a:r>
              <a:rPr b="1" lang="en-US">
                <a:solidFill>
                  <a:schemeClr val="dk1"/>
                </a:solidFill>
              </a:rPr>
              <a:t>decisions still matter.</a:t>
            </a:r>
            <a:endParaRPr b="1">
              <a:solidFill>
                <a:schemeClr val="dk1"/>
              </a:solidFill>
            </a:endParaRPr>
          </a:p>
        </p:txBody>
      </p:sp>
      <p:sp>
        <p:nvSpPr>
          <p:cNvPr id="86" name="Google Shape;86;g3ae858be76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b4e826daca_7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b4e826daca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ee074403a_5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This approach creates value on three levels.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Environmentally, </a:t>
            </a:r>
            <a:r>
              <a:rPr b="1" lang="en-US">
                <a:solidFill>
                  <a:schemeClr val="dk1"/>
                </a:solidFill>
              </a:rPr>
              <a:t>early </a:t>
            </a:r>
            <a:r>
              <a:rPr lang="en-US">
                <a:solidFill>
                  <a:schemeClr val="dk1"/>
                </a:solidFill>
              </a:rPr>
              <a:t>estimates can reduce burned area and downstream emissions.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Operationally, they </a:t>
            </a:r>
            <a:r>
              <a:rPr b="1" lang="en-US">
                <a:solidFill>
                  <a:schemeClr val="dk1"/>
                </a:solidFill>
              </a:rPr>
              <a:t>help </a:t>
            </a:r>
            <a:r>
              <a:rPr lang="en-US">
                <a:solidFill>
                  <a:schemeClr val="dk1"/>
                </a:solidFill>
              </a:rPr>
              <a:t>Civil Protection </a:t>
            </a:r>
            <a:r>
              <a:rPr b="1" lang="en-US">
                <a:solidFill>
                  <a:schemeClr val="dk1"/>
                </a:solidFill>
              </a:rPr>
              <a:t>position resources earlier</a:t>
            </a:r>
            <a:r>
              <a:rPr lang="en-US">
                <a:solidFill>
                  <a:schemeClr val="dk1"/>
                </a:solidFill>
              </a:rPr>
              <a:t>, not react later.</a:t>
            </a:r>
            <a:endParaRPr>
              <a:solidFill>
                <a:schemeClr val="dk1"/>
              </a:solidFill>
            </a:endParaRPr>
          </a:p>
          <a:p>
            <a:pPr indent="0" lvl="0" marL="0" rtl="0" algn="l">
              <a:spcBef>
                <a:spcPts val="0"/>
              </a:spcBef>
              <a:spcAft>
                <a:spcPts val="0"/>
              </a:spcAft>
              <a:buNone/>
            </a:pPr>
            <a:r>
              <a:rPr lang="en-US">
                <a:solidFill>
                  <a:schemeClr val="dk1"/>
                </a:solidFill>
              </a:rPr>
              <a:t>And finally, the system is </a:t>
            </a:r>
            <a:r>
              <a:rPr b="1" lang="en-US">
                <a:solidFill>
                  <a:schemeClr val="dk1"/>
                </a:solidFill>
              </a:rPr>
              <a:t>scalable</a:t>
            </a:r>
            <a:r>
              <a:rPr lang="en-US">
                <a:solidFill>
                  <a:schemeClr val="dk1"/>
                </a:solidFill>
              </a:rPr>
              <a:t>, because all inputs are globally available and the pipeline can be reused elsewhere.</a:t>
            </a:r>
            <a:endParaRPr>
              <a:solidFill>
                <a:schemeClr val="dk1"/>
              </a:solidFill>
            </a:endParaRPr>
          </a:p>
        </p:txBody>
      </p:sp>
      <p:sp>
        <p:nvSpPr>
          <p:cNvPr id="103" name="Google Shape;103;g3aee074403a_5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e858be76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research revolves around three key questions:</a:t>
            </a:r>
            <a:endParaRPr/>
          </a:p>
          <a:p>
            <a:pPr indent="-298450" lvl="0" marL="457200" rtl="0" algn="l">
              <a:lnSpc>
                <a:spcPct val="115000"/>
              </a:lnSpc>
              <a:spcBef>
                <a:spcPts val="1200"/>
              </a:spcBef>
              <a:spcAft>
                <a:spcPts val="0"/>
              </a:spcAft>
              <a:buClr>
                <a:schemeClr val="dk1"/>
              </a:buClr>
              <a:buSzPts val="1100"/>
              <a:buAutoNum type="arabicPeriod"/>
            </a:pPr>
            <a:r>
              <a:rPr lang="en-US"/>
              <a:t>Can multimodal pre-fire data actually predict the final burned area with useful accuracy?</a:t>
            </a:r>
            <a:endParaRPr/>
          </a:p>
          <a:p>
            <a:pPr indent="-298450" lvl="0" marL="457200" rtl="0" algn="l">
              <a:lnSpc>
                <a:spcPct val="115000"/>
              </a:lnSpc>
              <a:spcBef>
                <a:spcPts val="0"/>
              </a:spcBef>
              <a:spcAft>
                <a:spcPts val="0"/>
              </a:spcAft>
              <a:buClr>
                <a:schemeClr val="dk1"/>
              </a:buClr>
              <a:buSzPts val="1100"/>
              <a:buAutoNum type="arabicPeriod"/>
            </a:pPr>
            <a:r>
              <a:rPr lang="en-US"/>
              <a:t>Which metrics actually reflect usefulness in a spatial emergency context?</a:t>
            </a:r>
            <a:endParaRPr/>
          </a:p>
          <a:p>
            <a:pPr indent="-298450" lvl="0" marL="457200" rtl="0" algn="l">
              <a:lnSpc>
                <a:spcPct val="115000"/>
              </a:lnSpc>
              <a:spcBef>
                <a:spcPts val="0"/>
              </a:spcBef>
              <a:spcAft>
                <a:spcPts val="0"/>
              </a:spcAft>
              <a:buClr>
                <a:schemeClr val="dk1"/>
              </a:buClr>
              <a:buSzPts val="1100"/>
              <a:buAutoNum type="arabicPeriod"/>
            </a:pPr>
            <a:r>
              <a:rPr lang="en-US"/>
              <a:t>And finally, which modalities matter most?</a:t>
            </a:r>
            <a:endParaRPr/>
          </a:p>
        </p:txBody>
      </p:sp>
      <p:sp>
        <p:nvSpPr>
          <p:cNvPr id="121" name="Google Shape;121;g3ae858be767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bfdd369a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Sentinel-2 is our main source—it provides 12 multispectral bands at 10 to 20 meters.</a:t>
            </a:r>
            <a:endParaRPr/>
          </a:p>
          <a:p>
            <a:pPr indent="0" lvl="0" marL="0" rtl="0" algn="l">
              <a:spcBef>
                <a:spcPts val="0"/>
              </a:spcBef>
              <a:spcAft>
                <a:spcPts val="0"/>
              </a:spcAft>
              <a:buNone/>
            </a:pPr>
            <a:r>
              <a:rPr lang="en-US"/>
              <a:t>three bands of that are essential for describing the vegetation condition and fuel availability right before ignition.</a:t>
            </a:r>
            <a:br>
              <a:rPr lang="en-US"/>
            </a:br>
            <a:r>
              <a:rPr b="1" lang="en-US"/>
              <a:t>Landsat </a:t>
            </a:r>
            <a:r>
              <a:rPr lang="en-US"/>
              <a:t>give us extra spectral information, especially in the SWIR and NIR bands, which are very </a:t>
            </a:r>
            <a:r>
              <a:rPr b="1" lang="en-US"/>
              <a:t>sensitive </a:t>
            </a:r>
            <a:r>
              <a:rPr lang="en-US"/>
              <a:t>to </a:t>
            </a:r>
            <a:r>
              <a:rPr b="1" lang="en-US"/>
              <a:t>vegetation moisture and fuel dryness</a:t>
            </a:r>
            <a:r>
              <a:rPr lang="en-US"/>
              <a:t>.</a:t>
            </a:r>
            <a:br>
              <a:rPr lang="en-US"/>
            </a:br>
            <a:br>
              <a:rPr lang="en-US"/>
            </a:br>
            <a:br>
              <a:rPr lang="en-US"/>
            </a:br>
            <a:r>
              <a:rPr lang="en-US">
                <a:solidFill>
                  <a:schemeClr val="dk1"/>
                </a:solidFill>
              </a:rPr>
              <a:t>For the environmental context, we have two important pieces of information.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The first one is the </a:t>
            </a:r>
            <a:r>
              <a:rPr b="1" lang="en-US">
                <a:solidFill>
                  <a:schemeClr val="dk1"/>
                </a:solidFill>
              </a:rPr>
              <a:t>Digital Elevation Model</a:t>
            </a:r>
            <a:r>
              <a:rPr lang="en-US">
                <a:solidFill>
                  <a:schemeClr val="dk1"/>
                </a:solidFill>
              </a:rPr>
              <a:t>, or DEM. This gives us the terrain around each fire — things like hills, slopes, and valleys.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 Since fire </a:t>
            </a:r>
            <a:r>
              <a:rPr b="1" lang="en-US">
                <a:solidFill>
                  <a:schemeClr val="dk1"/>
                </a:solidFill>
              </a:rPr>
              <a:t>spreads </a:t>
            </a:r>
            <a:r>
              <a:rPr lang="en-US">
                <a:solidFill>
                  <a:schemeClr val="dk1"/>
                </a:solidFill>
              </a:rPr>
              <a:t>uphill and </a:t>
            </a:r>
            <a:r>
              <a:rPr b="1" lang="en-US">
                <a:solidFill>
                  <a:schemeClr val="dk1"/>
                </a:solidFill>
              </a:rPr>
              <a:t>behaves differently</a:t>
            </a:r>
            <a:r>
              <a:rPr lang="en-US">
                <a:solidFill>
                  <a:schemeClr val="dk1"/>
                </a:solidFill>
              </a:rPr>
              <a:t> depending </a:t>
            </a:r>
            <a:r>
              <a:rPr b="1" lang="en-US">
                <a:solidFill>
                  <a:srgbClr val="FF0000"/>
                </a:solidFill>
              </a:rPr>
              <a:t>on the landscape</a:t>
            </a:r>
            <a:r>
              <a:rPr lang="en-US">
                <a:solidFill>
                  <a:schemeClr val="dk1"/>
                </a:solidFill>
              </a:rPr>
              <a:t>, </a:t>
            </a:r>
            <a:r>
              <a:rPr b="1" lang="en-US">
                <a:solidFill>
                  <a:schemeClr val="dk1"/>
                </a:solidFill>
              </a:rPr>
              <a:t>elevation </a:t>
            </a:r>
            <a:r>
              <a:rPr lang="en-US">
                <a:solidFill>
                  <a:schemeClr val="dk1"/>
                </a:solidFill>
              </a:rPr>
              <a:t>is a crucial factor. </a:t>
            </a:r>
            <a:endParaRPr>
              <a:solidFill>
                <a:schemeClr val="dk1"/>
              </a:solidFill>
            </a:endParaRPr>
          </a:p>
          <a:p>
            <a:pPr indent="0" lvl="0" marL="0" rtl="0" algn="l">
              <a:lnSpc>
                <a:spcPct val="115000"/>
              </a:lnSpc>
              <a:spcBef>
                <a:spcPts val="1200"/>
              </a:spcBef>
              <a:spcAft>
                <a:spcPts val="1200"/>
              </a:spcAft>
              <a:buNone/>
            </a:pPr>
            <a:br>
              <a:rPr lang="en-US"/>
            </a:br>
            <a:r>
              <a:rPr lang="en-US">
                <a:solidFill>
                  <a:schemeClr val="dk1"/>
                </a:solidFill>
              </a:rPr>
              <a:t>The second part is the </a:t>
            </a:r>
            <a:r>
              <a:rPr b="1" lang="en-US">
                <a:solidFill>
                  <a:schemeClr val="dk1"/>
                </a:solidFill>
              </a:rPr>
              <a:t>ERA5 weather data</a:t>
            </a:r>
            <a:r>
              <a:rPr lang="en-US">
                <a:solidFill>
                  <a:schemeClr val="dk1"/>
                </a:solidFill>
              </a:rPr>
              <a:t>. For each fire, we extract the </a:t>
            </a:r>
            <a:r>
              <a:rPr b="1" lang="en-US">
                <a:solidFill>
                  <a:schemeClr val="dk1"/>
                </a:solidFill>
              </a:rPr>
              <a:t>temperature </a:t>
            </a:r>
            <a:r>
              <a:rPr lang="en-US">
                <a:solidFill>
                  <a:schemeClr val="dk1"/>
                </a:solidFill>
              </a:rPr>
              <a:t>and the </a:t>
            </a:r>
            <a:r>
              <a:rPr b="1" lang="en-US">
                <a:solidFill>
                  <a:schemeClr val="dk1"/>
                </a:solidFill>
              </a:rPr>
              <a:t>wind </a:t>
            </a:r>
            <a:r>
              <a:rPr lang="en-US">
                <a:solidFill>
                  <a:schemeClr val="dk1"/>
                </a:solidFill>
              </a:rPr>
              <a:t>components on the day of the pre-fire from Sentinel image. Wind direction and wind speed impact fire spread.</a:t>
            </a:r>
            <a:endParaRPr/>
          </a:p>
        </p:txBody>
      </p:sp>
      <p:sp>
        <p:nvSpPr>
          <p:cNvPr id="136" name="Google Shape;136;g3bfdd369ad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bfdd369a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ground truth, we work with two main pieces of information.</a:t>
            </a:r>
            <a:br>
              <a:rPr lang="en-US"/>
            </a:br>
            <a:r>
              <a:rPr lang="en-US">
                <a:solidFill>
                  <a:schemeClr val="dk1"/>
                </a:solidFill>
              </a:rPr>
              <a:t>The first is the </a:t>
            </a:r>
            <a:r>
              <a:rPr b="1" lang="en-US">
                <a:solidFill>
                  <a:schemeClr val="dk1"/>
                </a:solidFill>
              </a:rPr>
              <a:t>burned-area mask</a:t>
            </a:r>
            <a:r>
              <a:rPr lang="en-US">
                <a:solidFill>
                  <a:schemeClr val="dk1"/>
                </a:solidFill>
              </a:rPr>
              <a:t>. It shows the shape of the area that actually burned, which is polygon.</a:t>
            </a:r>
            <a:br>
              <a:rPr lang="en-US">
                <a:solidFill>
                  <a:schemeClr val="dk1"/>
                </a:solidFill>
              </a:rPr>
            </a:br>
            <a:r>
              <a:rPr lang="en-US">
                <a:solidFill>
                  <a:schemeClr val="dk1"/>
                </a:solidFill>
              </a:rPr>
              <a:t>The second is the </a:t>
            </a:r>
            <a:r>
              <a:rPr b="1" lang="en-US">
                <a:solidFill>
                  <a:schemeClr val="dk1"/>
                </a:solidFill>
              </a:rPr>
              <a:t>ignition point</a:t>
            </a:r>
            <a:r>
              <a:rPr lang="en-US">
                <a:solidFill>
                  <a:schemeClr val="dk1"/>
                </a:solidFill>
              </a:rPr>
              <a:t>, which marks the exact location where the fire started.</a:t>
            </a:r>
            <a:br>
              <a:rPr lang="en-US">
                <a:solidFill>
                  <a:schemeClr val="dk1"/>
                </a:solidFill>
              </a:rPr>
            </a:br>
            <a:r>
              <a:rPr lang="en-US">
                <a:solidFill>
                  <a:schemeClr val="dk1"/>
                </a:solidFill>
              </a:rPr>
              <a:t>So instead of only learning which areas are burnable, the model learns </a:t>
            </a:r>
            <a:r>
              <a:rPr b="1" lang="en-US">
                <a:solidFill>
                  <a:schemeClr val="dk1"/>
                </a:solidFill>
              </a:rPr>
              <a:t>from which points the fire is likely to spread</a:t>
            </a:r>
            <a:r>
              <a:rPr lang="en-US">
                <a:solidFill>
                  <a:schemeClr val="dk1"/>
                </a:solidFill>
              </a:rPr>
              <a:t>.</a:t>
            </a:r>
            <a:br>
              <a:rPr lang="en-US">
                <a:solidFill>
                  <a:schemeClr val="dk1"/>
                </a:solidFill>
              </a:rPr>
            </a:br>
            <a:br>
              <a:rPr lang="en-US">
                <a:solidFill>
                  <a:schemeClr val="dk1"/>
                </a:solidFill>
              </a:rPr>
            </a:br>
            <a:r>
              <a:rPr lang="en-US">
                <a:solidFill>
                  <a:schemeClr val="dk1"/>
                </a:solidFill>
              </a:rPr>
              <a:t>For the landscape, we have two more inputs.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The first one is the </a:t>
            </a:r>
            <a:r>
              <a:rPr b="1" lang="en-US">
                <a:solidFill>
                  <a:schemeClr val="dk1"/>
                </a:solidFill>
              </a:rPr>
              <a:t>landcover map</a:t>
            </a:r>
            <a:r>
              <a:rPr lang="en-US">
                <a:solidFill>
                  <a:schemeClr val="dk1"/>
                </a:solidFill>
              </a:rPr>
              <a:t>, which basically tells us what type of vegetation is present..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 Since different fuels burn differently, this helps the model understand how the environment might influence the fire.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second input is the </a:t>
            </a:r>
            <a:r>
              <a:rPr b="1" lang="en-US">
                <a:solidFill>
                  <a:schemeClr val="dk1"/>
                </a:solidFill>
              </a:rPr>
              <a:t>road network</a:t>
            </a:r>
            <a:r>
              <a:rPr lang="en-US">
                <a:solidFill>
                  <a:schemeClr val="dk1"/>
                </a:solidFill>
              </a:rPr>
              <a:t>. Roads are important because many fires start near human activity, and they also act as barriers that can slow down or stop the spread.</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56" name="Google Shape;156;g3bfdd369ad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fdd369ad6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bfdd369ad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Clouds are a major source of dataset contamination.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They hide critical terrain features and distort reflectance values.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We use CloudSen12 to automatically select the clearest acquisition within the seven-day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window.</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The examples on this slide show why this is essential: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the selected image preserves full visibility, while the rejected one is heavily occluded.</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This filtering step directly improves model reliability and reduces false learning.”</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b88de338c6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b88de338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solidFill>
                  <a:schemeClr val="dk1"/>
                </a:solidFill>
              </a:rPr>
              <a:t>Aim:</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To show HOW dataset statistics 📈 shaped our modeling decisions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On the left: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Compare fire frequency with burned area across seasons</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Winter: many fires, small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Autumn: rare, large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=&gt; frequency / severity: not aligned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On the right: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Fire-size distribution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Follows a long-tail distribution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Most fires : small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Large fires: rare ==&gt; major of damage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=&gt;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accuracy(evaluation metric):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Misleading- insufficient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Model can look strong by predicting background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Object: decision making not detection</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Emergency response, need where burn not weather a fire happened</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4ce51e8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4ce51e8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split Dataset(entire fire events) using:</a:t>
            </a:r>
            <a:endParaRPr/>
          </a:p>
          <a:p>
            <a:pPr indent="0" lvl="0" marL="0" rtl="0" algn="l">
              <a:spcBef>
                <a:spcPts val="0"/>
              </a:spcBef>
              <a:spcAft>
                <a:spcPts val="0"/>
              </a:spcAft>
              <a:buClr>
                <a:schemeClr val="dk1"/>
              </a:buClr>
              <a:buSzPts val="1100"/>
              <a:buFont typeface="Arial"/>
              <a:buNone/>
            </a:pPr>
            <a:r>
              <a:rPr lang="en-US"/>
              <a:t>80-20 ratio between training/ validation</a:t>
            </a:r>
            <a:endParaRPr/>
          </a:p>
          <a:p>
            <a:pPr indent="0" lvl="0" marL="0" rtl="0" algn="l">
              <a:spcBef>
                <a:spcPts val="0"/>
              </a:spcBef>
              <a:spcAft>
                <a:spcPts val="0"/>
              </a:spcAft>
              <a:buClr>
                <a:schemeClr val="dk1"/>
              </a:buClr>
              <a:buSzPts val="1100"/>
              <a:buFont typeface="Arial"/>
              <a:buNone/>
            </a:pPr>
            <a:r>
              <a:rPr lang="en-US"/>
              <a:t>(This ensures validation measures generalization to unseen , not memorization.)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All input layers are processed as fixe patches</a:t>
            </a:r>
            <a:endParaRPr/>
          </a:p>
          <a:p>
            <a:pPr indent="0" lvl="0" marL="0" rtl="0" algn="l">
              <a:spcBef>
                <a:spcPts val="0"/>
              </a:spcBef>
              <a:spcAft>
                <a:spcPts val="0"/>
              </a:spcAft>
              <a:buClr>
                <a:schemeClr val="dk1"/>
              </a:buClr>
              <a:buSzPts val="1100"/>
              <a:buFont typeface="Arial"/>
              <a:buNone/>
            </a:pPr>
            <a:r>
              <a:rPr lang="en-US"/>
              <a:t>Size(large enough) to :</a:t>
            </a:r>
            <a:endParaRPr/>
          </a:p>
          <a:p>
            <a:pPr indent="0" lvl="0" marL="0" rtl="0" algn="l">
              <a:spcBef>
                <a:spcPts val="0"/>
              </a:spcBef>
              <a:spcAft>
                <a:spcPts val="0"/>
              </a:spcAft>
              <a:buClr>
                <a:schemeClr val="dk1"/>
              </a:buClr>
              <a:buSzPts val="1100"/>
              <a:buFont typeface="Arial"/>
              <a:buNone/>
            </a:pPr>
            <a:r>
              <a:rPr lang="en-US"/>
              <a:t>     Capture patterns of burned area</a:t>
            </a:r>
            <a:endParaRPr/>
          </a:p>
          <a:p>
            <a:pPr indent="0" lvl="0" marL="0" rtl="0" algn="l">
              <a:spcBef>
                <a:spcPts val="0"/>
              </a:spcBef>
              <a:spcAft>
                <a:spcPts val="0"/>
              </a:spcAft>
              <a:buClr>
                <a:schemeClr val="dk1"/>
              </a:buClr>
              <a:buSzPts val="1100"/>
              <a:buFont typeface="Arial"/>
              <a:buNone/>
            </a:pPr>
            <a:r>
              <a:rPr lang="en-US"/>
              <a:t>     Being efficient for training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Major challenge(dataset): </a:t>
            </a:r>
            <a:endParaRPr/>
          </a:p>
          <a:p>
            <a:pPr indent="0" lvl="0" marL="0" rtl="0" algn="l">
              <a:spcBef>
                <a:spcPts val="0"/>
              </a:spcBef>
              <a:spcAft>
                <a:spcPts val="0"/>
              </a:spcAft>
              <a:buClr>
                <a:schemeClr val="dk1"/>
              </a:buClr>
              <a:buSzPts val="1100"/>
              <a:buFont typeface="Arial"/>
              <a:buNone/>
            </a:pPr>
            <a:r>
              <a:rPr lang="en-US"/>
              <a:t>extreme class imbalance </a:t>
            </a:r>
            <a:endParaRPr/>
          </a:p>
          <a:p>
            <a:pPr indent="0" lvl="0" marL="0" rtl="0" algn="l">
              <a:spcBef>
                <a:spcPts val="0"/>
              </a:spcBef>
              <a:spcAft>
                <a:spcPts val="0"/>
              </a:spcAft>
              <a:buClr>
                <a:schemeClr val="dk1"/>
              </a:buClr>
              <a:buSzPts val="1100"/>
              <a:buFont typeface="Arial"/>
              <a:buNone/>
            </a:pPr>
            <a:r>
              <a:rPr lang="en-US"/>
              <a:t>Burned pixels &lt; 1% of total pixels </a:t>
            </a:r>
            <a:endParaRPr/>
          </a:p>
          <a:p>
            <a:pPr indent="0" lvl="0" marL="0" rtl="0" algn="l">
              <a:spcBef>
                <a:spcPts val="0"/>
              </a:spcBef>
              <a:spcAft>
                <a:spcPts val="0"/>
              </a:spcAft>
              <a:buClr>
                <a:schemeClr val="dk1"/>
              </a:buClr>
              <a:buSzPts val="1100"/>
              <a:buFont typeface="Arial"/>
              <a:buNone/>
            </a:pPr>
            <a:r>
              <a:rPr lang="en-US"/>
              <a:t>=&gt; bias toward predicting background</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41.png"/><Relationship Id="rId6"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4.png"/><Relationship Id="rId10" Type="http://schemas.openxmlformats.org/officeDocument/2006/relationships/image" Target="../media/image1.png"/><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png"/><Relationship Id="rId11" Type="http://schemas.openxmlformats.org/officeDocument/2006/relationships/image" Target="../media/image23.png"/><Relationship Id="rId10" Type="http://schemas.openxmlformats.org/officeDocument/2006/relationships/image" Target="../media/image20.png"/><Relationship Id="rId12" Type="http://schemas.openxmlformats.org/officeDocument/2006/relationships/image" Target="../media/image36.png"/><Relationship Id="rId9"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title="project-architecture.png"/>
          <p:cNvPicPr preferRelativeResize="0"/>
          <p:nvPr/>
        </p:nvPicPr>
        <p:blipFill>
          <a:blip r:embed="rId3">
            <a:alphaModFix/>
          </a:blip>
          <a:stretch>
            <a:fillRect/>
          </a:stretch>
        </p:blipFill>
        <p:spPr>
          <a:xfrm>
            <a:off x="-145127" y="40039"/>
            <a:ext cx="12337137" cy="680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complete re generate the slide and include graphics and images by searching deeply in the internet and your own choice and recommend, also match the them of the slide to the whole presentation, " id="198" name="Google Shape;198;p23"/>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I need you to make this slide much more catchy and beautiful and be look scientific and also consider the theme and color harmony of the whole presentation slides by your suggestion , If needed add graphics and images from yourself or the internet by your choice, but do not change or delete any words from the slide, because it is written with precision , also the title must be exactly : &quot;Baseline vs Multimodal: Quantitative Gain&#10;&quot; , Do not add &quot;RQ3&quot; I do not eat that, it is not included in the slides" id="203" name="Google Shape;203;p24"/>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Match the background of this slide  with the whole presentation, also delete the gemini logo on lower right of the slide" id="208" name="Google Shape;208;p25"/>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complete re generate the slide and also make beautiful the graph in the slide  by searching deeply in the internet and your own choice and recommend, also match the them of the slide to the whole presentation," id="213" name="Google Shape;213;p26"/>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complete re generate the slide and also make beautiful the graph in the slide by searching deeply in the internet and your own choice and recommend, also match the them of the slide to the whole presentation," id="218" name="Google Shape;218;p27"/>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make the slide more pretty , some of the texts in the slide are hard for reading, make it more clear and nice and scientific way, make it more clear for reading , also match the whole slide and backgroun with the theme of the whole presentation , do not modify the shape of two graphs because they are sicentific" id="223" name="Google Shape;223;p28"/>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image.png" id="228" name="Google Shape;228;p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29" name="Google Shape;229;p29"/>
          <p:cNvPicPr preferRelativeResize="0"/>
          <p:nvPr/>
        </p:nvPicPr>
        <p:blipFill rotWithShape="1">
          <a:blip r:embed="rId4">
            <a:alphaModFix/>
          </a:blip>
          <a:srcRect b="0" l="0" r="0" t="0"/>
          <a:stretch/>
        </p:blipFill>
        <p:spPr>
          <a:xfrm>
            <a:off x="676275" y="5172075"/>
            <a:ext cx="5229225" cy="971550"/>
          </a:xfrm>
          <a:prstGeom prst="rect">
            <a:avLst/>
          </a:prstGeom>
          <a:noFill/>
          <a:ln>
            <a:noFill/>
          </a:ln>
        </p:spPr>
      </p:pic>
      <p:pic>
        <p:nvPicPr>
          <p:cNvPr descr="image.png" id="230" name="Google Shape;230;p29"/>
          <p:cNvPicPr preferRelativeResize="0"/>
          <p:nvPr/>
        </p:nvPicPr>
        <p:blipFill rotWithShape="1">
          <a:blip r:embed="rId4">
            <a:alphaModFix/>
          </a:blip>
          <a:srcRect b="0" l="0" r="0" t="0"/>
          <a:stretch/>
        </p:blipFill>
        <p:spPr>
          <a:xfrm>
            <a:off x="6286500" y="5172075"/>
            <a:ext cx="5229225" cy="971550"/>
          </a:xfrm>
          <a:prstGeom prst="rect">
            <a:avLst/>
          </a:prstGeom>
          <a:noFill/>
          <a:ln>
            <a:noFill/>
          </a:ln>
        </p:spPr>
      </p:pic>
      <p:sp>
        <p:nvSpPr>
          <p:cNvPr id="231" name="Google Shape;231;p29"/>
          <p:cNvSpPr txBox="1"/>
          <p:nvPr/>
        </p:nvSpPr>
        <p:spPr>
          <a:xfrm>
            <a:off x="866775" y="485775"/>
            <a:ext cx="11181300" cy="4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150" u="none" cap="none" strike="noStrike">
                <a:solidFill>
                  <a:srgbClr val="38BDF8"/>
                </a:solidFill>
                <a:latin typeface="Rajdhani"/>
                <a:ea typeface="Rajdhani"/>
                <a:cs typeface="Rajdhani"/>
                <a:sym typeface="Rajdhani"/>
              </a:rPr>
              <a:t>QUALITATIVE EVALUATION</a:t>
            </a:r>
            <a:endParaRPr/>
          </a:p>
        </p:txBody>
      </p:sp>
      <p:sp>
        <p:nvSpPr>
          <p:cNvPr id="232" name="Google Shape;232;p29"/>
          <p:cNvSpPr/>
          <p:nvPr/>
        </p:nvSpPr>
        <p:spPr>
          <a:xfrm>
            <a:off x="676275" y="485775"/>
            <a:ext cx="47700" cy="400200"/>
          </a:xfrm>
          <a:prstGeom prst="rect">
            <a:avLst/>
          </a:prstGeom>
          <a:solidFill>
            <a:srgbClr val="F973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3" name="Google Shape;233;p29"/>
          <p:cNvSpPr txBox="1"/>
          <p:nvPr/>
        </p:nvSpPr>
        <p:spPr>
          <a:xfrm>
            <a:off x="734615" y="5314950"/>
            <a:ext cx="5150700" cy="2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650" u="none" cap="none" strike="noStrike">
                <a:solidFill>
                  <a:srgbClr val="E2E8F0"/>
                </a:solidFill>
                <a:latin typeface="Rajdhani"/>
                <a:ea typeface="Rajdhani"/>
                <a:cs typeface="Rajdhani"/>
                <a:sym typeface="Rajdhani"/>
              </a:rPr>
              <a:t>SMALL / DIFFICULT FIRE</a:t>
            </a:r>
            <a:endParaRPr/>
          </a:p>
        </p:txBody>
      </p:sp>
      <p:sp>
        <p:nvSpPr>
          <p:cNvPr id="234" name="Google Shape;234;p29"/>
          <p:cNvSpPr txBox="1"/>
          <p:nvPr/>
        </p:nvSpPr>
        <p:spPr>
          <a:xfrm>
            <a:off x="857250"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350" u="none" cap="none" strike="noStrike">
                <a:solidFill>
                  <a:srgbClr val="94A3B8"/>
                </a:solidFill>
                <a:latin typeface="Inter"/>
                <a:ea typeface="Inter"/>
                <a:cs typeface="Inter"/>
                <a:sym typeface="Inter"/>
              </a:rPr>
              <a:t>Model shows conservative behavior, avoiding noise.</a:t>
            </a:r>
            <a:endParaRPr/>
          </a:p>
        </p:txBody>
      </p:sp>
      <p:sp>
        <p:nvSpPr>
          <p:cNvPr id="235" name="Google Shape;235;p29"/>
          <p:cNvSpPr txBox="1"/>
          <p:nvPr/>
        </p:nvSpPr>
        <p:spPr>
          <a:xfrm>
            <a:off x="6344840" y="5314950"/>
            <a:ext cx="5150700" cy="2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650" u="none" cap="none" strike="noStrike">
                <a:solidFill>
                  <a:srgbClr val="E2E8F0"/>
                </a:solidFill>
                <a:latin typeface="Rajdhani"/>
                <a:ea typeface="Rajdhani"/>
                <a:cs typeface="Rajdhani"/>
                <a:sym typeface="Rajdhani"/>
              </a:rPr>
              <a:t>LARGE / WELL-DETECTED FIRE</a:t>
            </a:r>
            <a:endParaRPr/>
          </a:p>
        </p:txBody>
      </p:sp>
      <p:sp>
        <p:nvSpPr>
          <p:cNvPr id="236" name="Google Shape;236;p29"/>
          <p:cNvSpPr txBox="1"/>
          <p:nvPr/>
        </p:nvSpPr>
        <p:spPr>
          <a:xfrm>
            <a:off x="6467475"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350" u="none" cap="none" strike="noStrike">
                <a:solidFill>
                  <a:srgbClr val="94A3B8"/>
                </a:solidFill>
                <a:latin typeface="Inter"/>
                <a:ea typeface="Inter"/>
                <a:cs typeface="Inter"/>
                <a:sym typeface="Inter"/>
              </a:rPr>
              <a:t>Large fires are detected with high spatial coherence.</a:t>
            </a:r>
            <a:endParaRPr/>
          </a:p>
        </p:txBody>
      </p:sp>
      <p:pic>
        <p:nvPicPr>
          <p:cNvPr id="237" name="Google Shape;237;p29"/>
          <p:cNvPicPr preferRelativeResize="0"/>
          <p:nvPr/>
        </p:nvPicPr>
        <p:blipFill>
          <a:blip r:embed="rId5">
            <a:alphaModFix/>
          </a:blip>
          <a:stretch>
            <a:fillRect/>
          </a:stretch>
        </p:blipFill>
        <p:spPr>
          <a:xfrm>
            <a:off x="6210905" y="1218275"/>
            <a:ext cx="5716224" cy="3809875"/>
          </a:xfrm>
          <a:prstGeom prst="rect">
            <a:avLst/>
          </a:prstGeom>
          <a:noFill/>
          <a:ln>
            <a:noFill/>
          </a:ln>
        </p:spPr>
      </p:pic>
      <p:pic>
        <p:nvPicPr>
          <p:cNvPr id="238" name="Google Shape;238;p29" title="panel_0.png"/>
          <p:cNvPicPr preferRelativeResize="0"/>
          <p:nvPr/>
        </p:nvPicPr>
        <p:blipFill>
          <a:blip r:embed="rId6">
            <a:alphaModFix/>
          </a:blip>
          <a:stretch>
            <a:fillRect/>
          </a:stretch>
        </p:blipFill>
        <p:spPr>
          <a:xfrm>
            <a:off x="313142" y="1271150"/>
            <a:ext cx="5583299" cy="3721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make the slide more pretty and also match the colors with the theme of slide , but do not modify the photos , and also do not edit the writings , but you can modify the shape , color and size of them " id="243" name="Google Shape;243;p30"/>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I need you to make this slide much more catchy and beautiful and be look scientific and also consider the theme and color harmony of the whole presentation slides by your suggestion , If needed add graphics and images from yourself or the internet by your choice, but do not change or delete any words from the slide, because it is written with precision , but if you think it is possible to add other sentences , do that but your recommendation" id="248" name="Google Shape;248;p31"/>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87" name="Shape 87"/>
        <p:cNvGrpSpPr/>
        <p:nvPr/>
      </p:nvGrpSpPr>
      <p:grpSpPr>
        <a:xfrm>
          <a:off x="0" y="0"/>
          <a:ext cx="0" cy="0"/>
          <a:chOff x="0" y="0"/>
          <a:chExt cx="0" cy="0"/>
        </a:xfrm>
      </p:grpSpPr>
      <p:sp>
        <p:nvSpPr>
          <p:cNvPr id="88" name="Google Shape;88;p14"/>
          <p:cNvSpPr/>
          <p:nvPr/>
        </p:nvSpPr>
        <p:spPr>
          <a:xfrm>
            <a:off x="581025" y="4048125"/>
            <a:ext cx="11080500" cy="2662800"/>
          </a:xfrm>
          <a:prstGeom prst="roundRect">
            <a:avLst>
              <a:gd fmla="val 16667" name="adj"/>
            </a:avLst>
          </a:prstGeom>
          <a:solidFill>
            <a:srgbClr val="1B1F31"/>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 name="Google Shape;89;p14"/>
          <p:cNvSpPr/>
          <p:nvPr/>
        </p:nvSpPr>
        <p:spPr>
          <a:xfrm>
            <a:off x="581025" y="981375"/>
            <a:ext cx="11080500" cy="2992800"/>
          </a:xfrm>
          <a:prstGeom prst="roundRect">
            <a:avLst>
              <a:gd fmla="val 16667" name="adj"/>
            </a:avLst>
          </a:prstGeom>
          <a:solidFill>
            <a:srgbClr val="14192D"/>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 name="Google Shape;90;p14"/>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50" u="none" cap="none" strike="noStrike">
                <a:solidFill>
                  <a:srgbClr val="F8FAFC"/>
                </a:solidFill>
                <a:latin typeface="Inter"/>
                <a:ea typeface="Inter"/>
                <a:cs typeface="Inter"/>
                <a:sym typeface="Inter"/>
              </a:rPr>
              <a:t>Project Objective</a:t>
            </a:r>
            <a:endParaRPr/>
          </a:p>
        </p:txBody>
      </p:sp>
      <p:sp>
        <p:nvSpPr>
          <p:cNvPr id="91" name="Google Shape;91;p14"/>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2" name="Google Shape;92;p14"/>
          <p:cNvSpPr txBox="1"/>
          <p:nvPr/>
        </p:nvSpPr>
        <p:spPr>
          <a:xfrm>
            <a:off x="842099" y="1248819"/>
            <a:ext cx="9260100" cy="277200"/>
          </a:xfrm>
          <a:prstGeom prst="rect">
            <a:avLst/>
          </a:prstGeom>
          <a:noFill/>
          <a:ln>
            <a:noFill/>
          </a:ln>
        </p:spPr>
        <p:txBody>
          <a:bodyPr anchorCtr="0" anchor="t" bIns="0" lIns="222925"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Core Objective</a:t>
            </a:r>
            <a:endParaRPr>
              <a:solidFill>
                <a:srgbClr val="F97316"/>
              </a:solidFill>
            </a:endParaRPr>
          </a:p>
        </p:txBody>
      </p:sp>
      <p:sp>
        <p:nvSpPr>
          <p:cNvPr id="93" name="Google Shape;93;p14"/>
          <p:cNvSpPr txBox="1"/>
          <p:nvPr/>
        </p:nvSpPr>
        <p:spPr>
          <a:xfrm>
            <a:off x="947425" y="1600374"/>
            <a:ext cx="5028000" cy="1205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Inter"/>
                <a:ea typeface="Inter"/>
                <a:cs typeface="Inter"/>
                <a:sym typeface="Inter"/>
              </a:rPr>
              <a:t>To develop a multimodal deep learning model capable of </a:t>
            </a:r>
            <a:r>
              <a:rPr b="1" i="0" lang="en-US" sz="1350" u="none" cap="none" strike="noStrike">
                <a:solidFill>
                  <a:srgbClr val="F97316"/>
                </a:solidFill>
                <a:latin typeface="Inter"/>
                <a:ea typeface="Inter"/>
                <a:cs typeface="Inter"/>
                <a:sym typeface="Inter"/>
              </a:rPr>
              <a:t>Predicting the final burned area</a:t>
            </a:r>
            <a:r>
              <a:rPr b="1" i="0" lang="en-US" sz="1350" u="none" cap="none" strike="noStrike">
                <a:solidFill>
                  <a:srgbClr val="D35400"/>
                </a:solidFill>
                <a:latin typeface="Inter"/>
                <a:ea typeface="Inter"/>
                <a:cs typeface="Inter"/>
                <a:sym typeface="Inter"/>
              </a:rPr>
              <a:t> </a:t>
            </a:r>
            <a:r>
              <a:rPr b="1" i="0" lang="en-US" sz="1350" u="none" cap="none" strike="noStrike">
                <a:solidFill>
                  <a:srgbClr val="F97316"/>
                </a:solidFill>
                <a:latin typeface="Inter"/>
                <a:ea typeface="Inter"/>
                <a:cs typeface="Inter"/>
                <a:sym typeface="Inter"/>
              </a:rPr>
              <a:t>extent</a:t>
            </a:r>
            <a:r>
              <a:rPr b="1" i="0" lang="en-US" sz="1350" u="none" cap="none" strike="noStrike">
                <a:solidFill>
                  <a:srgbClr val="CBD5E1"/>
                </a:solidFill>
                <a:latin typeface="Inter"/>
                <a:ea typeface="Inter"/>
                <a:cs typeface="Inter"/>
                <a:sym typeface="Inter"/>
              </a:rPr>
              <a:t>  right at the moment of ignition, </a:t>
            </a:r>
            <a:r>
              <a:rPr b="0" i="0" lang="en-US" sz="1350" u="none" cap="none" strike="noStrike">
                <a:solidFill>
                  <a:srgbClr val="CBD5E1"/>
                </a:solidFill>
                <a:latin typeface="Inter"/>
                <a:ea typeface="Inter"/>
                <a:cs typeface="Inter"/>
                <a:sym typeface="Inter"/>
              </a:rPr>
              <a:t>using only </a:t>
            </a:r>
            <a:r>
              <a:rPr lang="en-US" sz="1350">
                <a:solidFill>
                  <a:srgbClr val="F8FAFC"/>
                </a:solidFill>
                <a:latin typeface="Inter"/>
                <a:ea typeface="Inter"/>
                <a:cs typeface="Inter"/>
                <a:sym typeface="Inter"/>
              </a:rPr>
              <a:t>pre-fire multimodal data that </a:t>
            </a:r>
            <a:r>
              <a:rPr b="0" i="0" lang="en-US" sz="1350" u="none" cap="none" strike="noStrike">
                <a:solidFill>
                  <a:srgbClr val="CBD5E1"/>
                </a:solidFill>
                <a:latin typeface="Inter"/>
                <a:ea typeface="Inter"/>
                <a:cs typeface="Inter"/>
                <a:sym typeface="Inter"/>
              </a:rPr>
              <a:t> fused into a multimodal model</a:t>
            </a:r>
            <a:endParaRPr sz="1350"/>
          </a:p>
        </p:txBody>
      </p:sp>
      <p:sp>
        <p:nvSpPr>
          <p:cNvPr id="94" name="Google Shape;94;p14"/>
          <p:cNvSpPr txBox="1"/>
          <p:nvPr/>
        </p:nvSpPr>
        <p:spPr>
          <a:xfrm>
            <a:off x="881549" y="2883446"/>
            <a:ext cx="4828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Input:</a:t>
            </a:r>
            <a:r>
              <a:rPr b="0" i="0" lang="en-US" sz="1350" u="none" cap="none" strike="noStrike">
                <a:solidFill>
                  <a:srgbClr val="CBD5E1"/>
                </a:solidFill>
                <a:latin typeface="Inter"/>
                <a:ea typeface="Inter"/>
                <a:cs typeface="Inter"/>
                <a:sym typeface="Inter"/>
              </a:rPr>
              <a:t> Pre-fire environmental data (Satellite, Topography, Weather) + Ignition Point.</a:t>
            </a:r>
            <a:endParaRPr/>
          </a:p>
        </p:txBody>
      </p:sp>
      <p:sp>
        <p:nvSpPr>
          <p:cNvPr id="95" name="Google Shape;95;p14"/>
          <p:cNvSpPr txBox="1"/>
          <p:nvPr/>
        </p:nvSpPr>
        <p:spPr>
          <a:xfrm>
            <a:off x="936099" y="3516046"/>
            <a:ext cx="88191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Output:</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Predicted binary mask of the final burned area.</a:t>
            </a:r>
            <a:endParaRPr/>
          </a:p>
        </p:txBody>
      </p:sp>
      <p:sp>
        <p:nvSpPr>
          <p:cNvPr id="96" name="Google Shape;96;p14"/>
          <p:cNvSpPr txBox="1"/>
          <p:nvPr/>
        </p:nvSpPr>
        <p:spPr>
          <a:xfrm>
            <a:off x="936100" y="4456537"/>
            <a:ext cx="4920600" cy="277200"/>
          </a:xfrm>
          <a:prstGeom prst="rect">
            <a:avLst/>
          </a:prstGeom>
          <a:noFill/>
          <a:ln>
            <a:noFill/>
          </a:ln>
        </p:spPr>
        <p:txBody>
          <a:bodyPr anchorCtr="0" anchor="t" bIns="0" lIns="251500"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The Paradigm Shift</a:t>
            </a:r>
            <a:endParaRPr>
              <a:solidFill>
                <a:srgbClr val="F97316"/>
              </a:solidFill>
            </a:endParaRPr>
          </a:p>
        </p:txBody>
      </p:sp>
      <p:sp>
        <p:nvSpPr>
          <p:cNvPr id="97" name="Google Shape;97;p14"/>
          <p:cNvSpPr txBox="1"/>
          <p:nvPr/>
        </p:nvSpPr>
        <p:spPr>
          <a:xfrm>
            <a:off x="941475" y="4993616"/>
            <a:ext cx="5258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Current State (Reactive):</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Remote sensing is primarily used for post-event damage assessment.</a:t>
            </a:r>
            <a:endParaRPr/>
          </a:p>
        </p:txBody>
      </p:sp>
      <p:sp>
        <p:nvSpPr>
          <p:cNvPr id="98" name="Google Shape;98;p14"/>
          <p:cNvSpPr txBox="1"/>
          <p:nvPr/>
        </p:nvSpPr>
        <p:spPr>
          <a:xfrm>
            <a:off x="936100" y="5793825"/>
            <a:ext cx="59052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Target State (Proactive):</a:t>
            </a:r>
            <a:r>
              <a:rPr b="0" i="0" lang="en-US" sz="1350" u="none" cap="none" strike="noStrike">
                <a:solidFill>
                  <a:srgbClr val="F97316"/>
                </a:solidFill>
                <a:latin typeface="Inter"/>
                <a:ea typeface="Inter"/>
                <a:cs typeface="Inter"/>
                <a:sym typeface="Inter"/>
              </a:rPr>
              <a:t> </a:t>
            </a:r>
            <a:r>
              <a:rPr lang="en-US" sz="1350">
                <a:solidFill>
                  <a:srgbClr val="CBD5E1"/>
                </a:solidFill>
                <a:latin typeface="Inter"/>
                <a:ea typeface="Inter"/>
                <a:cs typeface="Inter"/>
                <a:sym typeface="Inter"/>
              </a:rPr>
              <a:t>To e</a:t>
            </a:r>
            <a:r>
              <a:rPr lang="en-US" sz="1350">
                <a:solidFill>
                  <a:srgbClr val="CBD5E1"/>
                </a:solidFill>
                <a:latin typeface="Inter"/>
                <a:ea typeface="Inter"/>
                <a:cs typeface="Inter"/>
                <a:sym typeface="Inter"/>
              </a:rPr>
              <a:t>stimate</a:t>
            </a:r>
            <a:r>
              <a:rPr b="0" i="0" lang="en-US" sz="1350" u="none" cap="none" strike="noStrike">
                <a:solidFill>
                  <a:srgbClr val="CBD5E1"/>
                </a:solidFill>
                <a:latin typeface="Inter"/>
                <a:ea typeface="Inter"/>
                <a:cs typeface="Inter"/>
                <a:sym typeface="Inter"/>
              </a:rPr>
              <a:t> the spread of fire imm</a:t>
            </a:r>
            <a:r>
              <a:rPr lang="en-US" sz="1350">
                <a:solidFill>
                  <a:srgbClr val="CBD5E1"/>
                </a:solidFill>
                <a:latin typeface="Inter"/>
                <a:ea typeface="Inter"/>
                <a:cs typeface="Inter"/>
                <a:sym typeface="Inter"/>
              </a:rPr>
              <a:t>ediately </a:t>
            </a:r>
            <a:r>
              <a:rPr b="0" i="0" lang="en-US" sz="1350" u="none" cap="none" strike="noStrike">
                <a:solidFill>
                  <a:srgbClr val="CBD5E1"/>
                </a:solidFill>
                <a:latin typeface="Inter"/>
                <a:ea typeface="Inter"/>
                <a:cs typeface="Inter"/>
                <a:sym typeface="Inter"/>
              </a:rPr>
              <a:t>to </a:t>
            </a:r>
            <a:r>
              <a:rPr lang="en-US" sz="1350">
                <a:solidFill>
                  <a:srgbClr val="CBD5E1"/>
                </a:solidFill>
                <a:latin typeface="Inter"/>
                <a:ea typeface="Inter"/>
                <a:cs typeface="Inter"/>
                <a:sym typeface="Inter"/>
              </a:rPr>
              <a:t>allocate </a:t>
            </a:r>
            <a:r>
              <a:rPr b="0" i="0" lang="en-US" sz="1350" u="none" cap="none" strike="noStrike">
                <a:solidFill>
                  <a:srgbClr val="CBD5E1"/>
                </a:solidFill>
                <a:latin typeface="Inter"/>
                <a:ea typeface="Inter"/>
                <a:cs typeface="Inter"/>
                <a:sym typeface="Inter"/>
              </a:rPr>
              <a:t>resources </a:t>
            </a:r>
            <a:r>
              <a:rPr lang="en-US" sz="1350">
                <a:solidFill>
                  <a:srgbClr val="CBD5E1"/>
                </a:solidFill>
                <a:latin typeface="Inter"/>
                <a:ea typeface="Inter"/>
                <a:cs typeface="Inter"/>
                <a:sym typeface="Inter"/>
              </a:rPr>
              <a:t>immediately</a:t>
            </a:r>
            <a:r>
              <a:rPr lang="en-US" sz="1350">
                <a:solidFill>
                  <a:srgbClr val="CBD5E1"/>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during the "Golden Hour".</a:t>
            </a:r>
            <a:endParaRPr/>
          </a:p>
        </p:txBody>
      </p:sp>
      <p:pic>
        <p:nvPicPr>
          <p:cNvPr id="99" name="Google Shape;99;p14"/>
          <p:cNvPicPr preferRelativeResize="0"/>
          <p:nvPr/>
        </p:nvPicPr>
        <p:blipFill rotWithShape="1">
          <a:blip r:embed="rId3">
            <a:alphaModFix/>
          </a:blip>
          <a:srcRect b="0" l="0" r="0" t="1215"/>
          <a:stretch/>
        </p:blipFill>
        <p:spPr>
          <a:xfrm>
            <a:off x="6822975" y="1276800"/>
            <a:ext cx="4591050" cy="2277700"/>
          </a:xfrm>
          <a:prstGeom prst="rect">
            <a:avLst/>
          </a:prstGeom>
          <a:noFill/>
          <a:ln>
            <a:noFill/>
          </a:ln>
        </p:spPr>
      </p:pic>
      <p:pic>
        <p:nvPicPr>
          <p:cNvPr id="100" name="Google Shape;100;p14"/>
          <p:cNvPicPr preferRelativeResize="0"/>
          <p:nvPr/>
        </p:nvPicPr>
        <p:blipFill>
          <a:blip r:embed="rId4">
            <a:alphaModFix/>
          </a:blip>
          <a:stretch>
            <a:fillRect/>
          </a:stretch>
        </p:blipFill>
        <p:spPr>
          <a:xfrm>
            <a:off x="6879247" y="4172806"/>
            <a:ext cx="4543425" cy="2447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that sounds a bit good, do it again the last task" id="253" name="Google Shape;253;p32"/>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04" name="Shape 104"/>
        <p:cNvGrpSpPr/>
        <p:nvPr/>
      </p:nvGrpSpPr>
      <p:grpSpPr>
        <a:xfrm>
          <a:off x="0" y="0"/>
          <a:ext cx="0" cy="0"/>
          <a:chOff x="0" y="0"/>
          <a:chExt cx="0" cy="0"/>
        </a:xfrm>
      </p:grpSpPr>
      <p:sp>
        <p:nvSpPr>
          <p:cNvPr id="105" name="Google Shape;105;p15"/>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Value Proposition</a:t>
            </a:r>
            <a:endParaRPr/>
          </a:p>
        </p:txBody>
      </p:sp>
      <p:sp>
        <p:nvSpPr>
          <p:cNvPr id="106" name="Google Shape;106;p15"/>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107" name="Google Shape;107;p15"/>
          <p:cNvPicPr preferRelativeResize="0"/>
          <p:nvPr/>
        </p:nvPicPr>
        <p:blipFill rotWithShape="1">
          <a:blip r:embed="rId3">
            <a:alphaModFix/>
          </a:blip>
          <a:srcRect b="0" l="0" r="0" t="0"/>
          <a:stretch/>
        </p:blipFill>
        <p:spPr>
          <a:xfrm>
            <a:off x="607513" y="1813133"/>
            <a:ext cx="3576099" cy="3742700"/>
          </a:xfrm>
          <a:prstGeom prst="rect">
            <a:avLst/>
          </a:prstGeom>
          <a:noFill/>
          <a:ln>
            <a:noFill/>
          </a:ln>
        </p:spPr>
      </p:pic>
      <p:pic>
        <p:nvPicPr>
          <p:cNvPr descr="image.png" id="108" name="Google Shape;108;p15"/>
          <p:cNvPicPr preferRelativeResize="0"/>
          <p:nvPr/>
        </p:nvPicPr>
        <p:blipFill rotWithShape="1">
          <a:blip r:embed="rId3">
            <a:alphaModFix/>
          </a:blip>
          <a:srcRect b="0" l="0" r="0" t="0"/>
          <a:stretch/>
        </p:blipFill>
        <p:spPr>
          <a:xfrm>
            <a:off x="4294388" y="1813158"/>
            <a:ext cx="3570100" cy="3742700"/>
          </a:xfrm>
          <a:prstGeom prst="rect">
            <a:avLst/>
          </a:prstGeom>
          <a:noFill/>
          <a:ln>
            <a:noFill/>
          </a:ln>
        </p:spPr>
      </p:pic>
      <p:pic>
        <p:nvPicPr>
          <p:cNvPr descr="image.png" id="109" name="Google Shape;109;p15"/>
          <p:cNvPicPr preferRelativeResize="0"/>
          <p:nvPr/>
        </p:nvPicPr>
        <p:blipFill rotWithShape="1">
          <a:blip r:embed="rId3">
            <a:alphaModFix/>
          </a:blip>
          <a:srcRect b="0" l="0" r="0" t="0"/>
          <a:stretch/>
        </p:blipFill>
        <p:spPr>
          <a:xfrm>
            <a:off x="8008388" y="1813133"/>
            <a:ext cx="3576099" cy="3742700"/>
          </a:xfrm>
          <a:prstGeom prst="rect">
            <a:avLst/>
          </a:prstGeom>
          <a:noFill/>
          <a:ln>
            <a:noFill/>
          </a:ln>
        </p:spPr>
      </p:pic>
      <p:pic>
        <p:nvPicPr>
          <p:cNvPr descr="image.png" id="110" name="Google Shape;110;p15"/>
          <p:cNvPicPr preferRelativeResize="0"/>
          <p:nvPr/>
        </p:nvPicPr>
        <p:blipFill rotWithShape="1">
          <a:blip r:embed="rId4">
            <a:alphaModFix/>
          </a:blip>
          <a:srcRect b="0" l="0" r="0" t="0"/>
          <a:stretch/>
        </p:blipFill>
        <p:spPr>
          <a:xfrm>
            <a:off x="732513" y="1965762"/>
            <a:ext cx="1159829" cy="1171427"/>
          </a:xfrm>
          <a:prstGeom prst="rect">
            <a:avLst/>
          </a:prstGeom>
          <a:noFill/>
          <a:ln>
            <a:noFill/>
          </a:ln>
        </p:spPr>
      </p:pic>
      <p:pic>
        <p:nvPicPr>
          <p:cNvPr descr="image.png" id="111" name="Google Shape;111;p15"/>
          <p:cNvPicPr preferRelativeResize="0"/>
          <p:nvPr/>
        </p:nvPicPr>
        <p:blipFill rotWithShape="1">
          <a:blip r:embed="rId5">
            <a:alphaModFix/>
          </a:blip>
          <a:srcRect b="0" l="0" r="0" t="0"/>
          <a:stretch/>
        </p:blipFill>
        <p:spPr>
          <a:xfrm>
            <a:off x="4451238" y="1965769"/>
            <a:ext cx="1159829" cy="1171427"/>
          </a:xfrm>
          <a:prstGeom prst="rect">
            <a:avLst/>
          </a:prstGeom>
          <a:noFill/>
          <a:ln>
            <a:noFill/>
          </a:ln>
        </p:spPr>
      </p:pic>
      <p:pic>
        <p:nvPicPr>
          <p:cNvPr descr="image.png" id="112" name="Google Shape;112;p15"/>
          <p:cNvPicPr preferRelativeResize="0"/>
          <p:nvPr/>
        </p:nvPicPr>
        <p:blipFill rotWithShape="1">
          <a:blip r:embed="rId6">
            <a:alphaModFix/>
          </a:blip>
          <a:srcRect b="0" l="0" r="0" t="0"/>
          <a:stretch/>
        </p:blipFill>
        <p:spPr>
          <a:xfrm>
            <a:off x="8095950" y="1965779"/>
            <a:ext cx="1159829" cy="1171427"/>
          </a:xfrm>
          <a:prstGeom prst="rect">
            <a:avLst/>
          </a:prstGeom>
          <a:noFill/>
          <a:ln>
            <a:noFill/>
          </a:ln>
        </p:spPr>
      </p:pic>
      <p:sp>
        <p:nvSpPr>
          <p:cNvPr id="113" name="Google Shape;113;p15"/>
          <p:cNvSpPr txBox="1"/>
          <p:nvPr/>
        </p:nvSpPr>
        <p:spPr>
          <a:xfrm>
            <a:off x="1980622" y="2164965"/>
            <a:ext cx="20823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Environmental Impact</a:t>
            </a:r>
            <a:endParaRPr>
              <a:solidFill>
                <a:srgbClr val="F8FAFC"/>
              </a:solidFill>
            </a:endParaRPr>
          </a:p>
        </p:txBody>
      </p:sp>
      <p:sp>
        <p:nvSpPr>
          <p:cNvPr id="114" name="Google Shape;114;p15"/>
          <p:cNvSpPr txBox="1"/>
          <p:nvPr/>
        </p:nvSpPr>
        <p:spPr>
          <a:xfrm>
            <a:off x="789379" y="3397894"/>
            <a:ext cx="32343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Proactive predictions reduce environmental losses by enabling faster response before uncontrolled spread.</a:t>
            </a:r>
            <a:endParaRPr>
              <a:solidFill>
                <a:srgbClr val="F8FAFC"/>
              </a:solidFill>
              <a:latin typeface="Lato"/>
              <a:ea typeface="Lato"/>
              <a:cs typeface="Lato"/>
              <a:sym typeface="Lato"/>
            </a:endParaRPr>
          </a:p>
          <a:p>
            <a:pPr indent="0" lvl="0" marL="0" marR="0" rtl="0" algn="l">
              <a:lnSpc>
                <a:spcPct val="150000"/>
              </a:lnSpc>
              <a:spcBef>
                <a:spcPts val="0"/>
              </a:spcBef>
              <a:spcAft>
                <a:spcPts val="0"/>
              </a:spcAft>
              <a:buNone/>
            </a:pPr>
            <a:r>
              <a:rPr lang="en-US">
                <a:solidFill>
                  <a:srgbClr val="F8FAFC"/>
                </a:solidFill>
                <a:latin typeface="Lato"/>
                <a:ea typeface="Lato"/>
                <a:cs typeface="Lato"/>
                <a:sym typeface="Lato"/>
              </a:rPr>
              <a:t>Fewer hectares burned → lower CO₂ emissions, preserved ecosystems, and reduced long-term regeneration costs.</a:t>
            </a:r>
            <a:endParaRPr>
              <a:solidFill>
                <a:srgbClr val="F8FAFC"/>
              </a:solidFill>
              <a:latin typeface="Lato"/>
              <a:ea typeface="Lato"/>
              <a:cs typeface="Lato"/>
              <a:sym typeface="Lato"/>
            </a:endParaRPr>
          </a:p>
        </p:txBody>
      </p:sp>
      <p:sp>
        <p:nvSpPr>
          <p:cNvPr id="115" name="Google Shape;115;p15"/>
          <p:cNvSpPr txBox="1"/>
          <p:nvPr/>
        </p:nvSpPr>
        <p:spPr>
          <a:xfrm>
            <a:off x="5765713" y="2115632"/>
            <a:ext cx="21756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Response Efficiency</a:t>
            </a:r>
            <a:endParaRPr>
              <a:solidFill>
                <a:srgbClr val="F8FAFC"/>
              </a:solidFill>
            </a:endParaRPr>
          </a:p>
        </p:txBody>
      </p:sp>
      <p:sp>
        <p:nvSpPr>
          <p:cNvPr id="116" name="Google Shape;116;p15"/>
          <p:cNvSpPr txBox="1"/>
          <p:nvPr/>
        </p:nvSpPr>
        <p:spPr>
          <a:xfrm>
            <a:off x="4444000" y="3470271"/>
            <a:ext cx="32085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Early burned-area forecasts help Civil Protection allocate firefighting teams, helicopters, and ground units efficiently.</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Better situational awareness during the first critical hours improves containment and reduces operational risk.</a:t>
            </a:r>
            <a:endParaRPr>
              <a:solidFill>
                <a:srgbClr val="F8FAFC"/>
              </a:solidFill>
              <a:latin typeface="Lato"/>
              <a:ea typeface="Lato"/>
              <a:cs typeface="Lato"/>
              <a:sym typeface="Lato"/>
            </a:endParaRPr>
          </a:p>
        </p:txBody>
      </p:sp>
      <p:sp>
        <p:nvSpPr>
          <p:cNvPr id="117" name="Google Shape;117;p15"/>
          <p:cNvSpPr txBox="1"/>
          <p:nvPr/>
        </p:nvSpPr>
        <p:spPr>
          <a:xfrm>
            <a:off x="9487263" y="1998573"/>
            <a:ext cx="19350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Innovation &amp; Scalability</a:t>
            </a:r>
            <a:endParaRPr>
              <a:solidFill>
                <a:srgbClr val="F8FAFC"/>
              </a:solidFill>
            </a:endParaRPr>
          </a:p>
        </p:txBody>
      </p:sp>
      <p:sp>
        <p:nvSpPr>
          <p:cNvPr id="118" name="Google Shape;118;p15"/>
          <p:cNvSpPr txBox="1"/>
          <p:nvPr/>
        </p:nvSpPr>
        <p:spPr>
          <a:xfrm>
            <a:off x="8135188" y="3236343"/>
            <a:ext cx="3373800" cy="2154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The multimodal AI system generalizes across regions where Sentinel-2, Landsat, DEM, ERA5, and infrastructure layers are available.</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The framework can be replicated globally, providing a reusable template for data-driven wildfire risk management.</a:t>
            </a:r>
            <a:endParaRPr>
              <a:solidFill>
                <a:srgbClr val="F8FAFC"/>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22" name="Shape 122"/>
        <p:cNvGrpSpPr/>
        <p:nvPr/>
      </p:nvGrpSpPr>
      <p:grpSpPr>
        <a:xfrm>
          <a:off x="0" y="0"/>
          <a:ext cx="0" cy="0"/>
          <a:chOff x="0" y="0"/>
          <a:chExt cx="0" cy="0"/>
        </a:xfrm>
      </p:grpSpPr>
      <p:sp>
        <p:nvSpPr>
          <p:cNvPr id="123" name="Google Shape;123;p16"/>
          <p:cNvSpPr/>
          <p:nvPr/>
        </p:nvSpPr>
        <p:spPr>
          <a:xfrm>
            <a:off x="693600" y="4673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 name="Google Shape;124;p16"/>
          <p:cNvSpPr/>
          <p:nvPr/>
        </p:nvSpPr>
        <p:spPr>
          <a:xfrm>
            <a:off x="693600" y="3070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16"/>
          <p:cNvSpPr/>
          <p:nvPr/>
        </p:nvSpPr>
        <p:spPr>
          <a:xfrm>
            <a:off x="595325" y="1407100"/>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 name="Google Shape;126;p16"/>
          <p:cNvSpPr txBox="1"/>
          <p:nvPr/>
        </p:nvSpPr>
        <p:spPr>
          <a:xfrm>
            <a:off x="810600" y="477875"/>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Research</a:t>
            </a:r>
            <a:r>
              <a:rPr b="1" lang="en-US" sz="3150">
                <a:solidFill>
                  <a:srgbClr val="F8FAFC"/>
                </a:solidFill>
                <a:latin typeface="Inter"/>
                <a:ea typeface="Inter"/>
                <a:cs typeface="Inter"/>
                <a:sym typeface="Inter"/>
              </a:rPr>
              <a:t> Questions</a:t>
            </a:r>
            <a:endParaRPr/>
          </a:p>
        </p:txBody>
      </p:sp>
      <p:sp>
        <p:nvSpPr>
          <p:cNvPr id="127" name="Google Shape;127;p16"/>
          <p:cNvSpPr/>
          <p:nvPr/>
        </p:nvSpPr>
        <p:spPr>
          <a:xfrm>
            <a:off x="581025" y="50112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8" name="Google Shape;128;p16"/>
          <p:cNvSpPr txBox="1"/>
          <p:nvPr/>
        </p:nvSpPr>
        <p:spPr>
          <a:xfrm>
            <a:off x="2637013" y="1759834"/>
            <a:ext cx="873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latin typeface="Inter"/>
                <a:ea typeface="Inter"/>
                <a:cs typeface="Inter"/>
                <a:sym typeface="Inter"/>
              </a:rPr>
              <a:t>Can pre-fire multimodal data predict final burned area with sufficient accuracy to support early emergency decisions? </a:t>
            </a:r>
            <a:endParaRPr b="1" sz="1500">
              <a:solidFill>
                <a:srgbClr val="F8FAFC"/>
              </a:solidFill>
              <a:latin typeface="Inter"/>
              <a:ea typeface="Inter"/>
              <a:cs typeface="Inter"/>
              <a:sym typeface="Inter"/>
            </a:endParaRPr>
          </a:p>
        </p:txBody>
      </p:sp>
      <p:pic>
        <p:nvPicPr>
          <p:cNvPr id="129" name="Google Shape;129;p16"/>
          <p:cNvPicPr preferRelativeResize="0"/>
          <p:nvPr/>
        </p:nvPicPr>
        <p:blipFill rotWithShape="1">
          <a:blip r:embed="rId3">
            <a:alphaModFix/>
          </a:blip>
          <a:srcRect b="6069" l="0" r="0" t="-6069"/>
          <a:stretch/>
        </p:blipFill>
        <p:spPr>
          <a:xfrm>
            <a:off x="870750" y="1542697"/>
            <a:ext cx="1323975" cy="990600"/>
          </a:xfrm>
          <a:prstGeom prst="rect">
            <a:avLst/>
          </a:prstGeom>
          <a:noFill/>
          <a:ln>
            <a:noFill/>
          </a:ln>
        </p:spPr>
      </p:pic>
      <p:sp>
        <p:nvSpPr>
          <p:cNvPr id="130" name="Google Shape;130;p16"/>
          <p:cNvSpPr txBox="1"/>
          <p:nvPr/>
        </p:nvSpPr>
        <p:spPr>
          <a:xfrm>
            <a:off x="2692300" y="3518475"/>
            <a:ext cx="783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Does auxiliary-task learning improve spatial segmentation performance compared to single-task models?</a:t>
            </a:r>
            <a:endParaRPr b="1" sz="1500">
              <a:solidFill>
                <a:srgbClr val="F8FAFC"/>
              </a:solidFill>
            </a:endParaRPr>
          </a:p>
        </p:txBody>
      </p:sp>
      <p:pic>
        <p:nvPicPr>
          <p:cNvPr id="131" name="Google Shape;131;p16"/>
          <p:cNvPicPr preferRelativeResize="0"/>
          <p:nvPr/>
        </p:nvPicPr>
        <p:blipFill>
          <a:blip r:embed="rId4">
            <a:alphaModFix/>
          </a:blip>
          <a:stretch>
            <a:fillRect/>
          </a:stretch>
        </p:blipFill>
        <p:spPr>
          <a:xfrm>
            <a:off x="950975" y="3203470"/>
            <a:ext cx="1323975" cy="990600"/>
          </a:xfrm>
          <a:prstGeom prst="rect">
            <a:avLst/>
          </a:prstGeom>
          <a:noFill/>
          <a:ln>
            <a:noFill/>
          </a:ln>
        </p:spPr>
      </p:pic>
      <p:sp>
        <p:nvSpPr>
          <p:cNvPr id="132" name="Google Shape;132;p16"/>
          <p:cNvSpPr txBox="1"/>
          <p:nvPr/>
        </p:nvSpPr>
        <p:spPr>
          <a:xfrm>
            <a:off x="2692300" y="5128348"/>
            <a:ext cx="84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What is the relative contribution of satellite, meteorological, and topographical modalities?</a:t>
            </a:r>
            <a:endParaRPr b="1" sz="1500">
              <a:solidFill>
                <a:srgbClr val="F8FAFC"/>
              </a:solidFill>
            </a:endParaRPr>
          </a:p>
        </p:txBody>
      </p:sp>
      <p:pic>
        <p:nvPicPr>
          <p:cNvPr id="133" name="Google Shape;133;p16"/>
          <p:cNvPicPr preferRelativeResize="0"/>
          <p:nvPr/>
        </p:nvPicPr>
        <p:blipFill>
          <a:blip r:embed="rId5">
            <a:alphaModFix/>
          </a:blip>
          <a:stretch>
            <a:fillRect/>
          </a:stretch>
        </p:blipFill>
        <p:spPr>
          <a:xfrm>
            <a:off x="904100" y="4864219"/>
            <a:ext cx="1257300" cy="99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17"/>
          <p:cNvSpPr txBox="1"/>
          <p:nvPr/>
        </p:nvSpPr>
        <p:spPr>
          <a:xfrm>
            <a:off x="810600" y="477875"/>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97316"/>
                </a:solidFill>
                <a:latin typeface="Inter"/>
                <a:ea typeface="Inter"/>
                <a:cs typeface="Inter"/>
                <a:sym typeface="Inter"/>
              </a:rPr>
              <a:t>Pre-Fire Data:</a:t>
            </a:r>
            <a:r>
              <a:rPr b="1" lang="en-US" sz="3150">
                <a:solidFill>
                  <a:srgbClr val="F8FAFC"/>
                </a:solidFill>
                <a:latin typeface="Inter"/>
                <a:ea typeface="Inter"/>
                <a:cs typeface="Inter"/>
                <a:sym typeface="Inter"/>
              </a:rPr>
              <a:t> Satellite Imagery &amp; Environmental Drivers</a:t>
            </a:r>
            <a:endParaRPr/>
          </a:p>
        </p:txBody>
      </p:sp>
      <p:sp>
        <p:nvSpPr>
          <p:cNvPr id="139" name="Google Shape;139;p17"/>
          <p:cNvSpPr/>
          <p:nvPr/>
        </p:nvSpPr>
        <p:spPr>
          <a:xfrm>
            <a:off x="581025" y="50112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0" name="Google Shape;140;p17"/>
          <p:cNvSpPr txBox="1"/>
          <p:nvPr/>
        </p:nvSpPr>
        <p:spPr>
          <a:xfrm>
            <a:off x="730774" y="4672150"/>
            <a:ext cx="49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8FAFC"/>
              </a:solidFill>
              <a:latin typeface="Inter"/>
              <a:ea typeface="Inter"/>
              <a:cs typeface="Inter"/>
              <a:sym typeface="Inter"/>
            </a:endParaRPr>
          </a:p>
        </p:txBody>
      </p:sp>
      <p:pic>
        <p:nvPicPr>
          <p:cNvPr id="141" name="Google Shape;141;p17"/>
          <p:cNvPicPr preferRelativeResize="0"/>
          <p:nvPr/>
        </p:nvPicPr>
        <p:blipFill>
          <a:blip r:embed="rId4">
            <a:alphaModFix/>
          </a:blip>
          <a:stretch>
            <a:fillRect/>
          </a:stretch>
        </p:blipFill>
        <p:spPr>
          <a:xfrm>
            <a:off x="1230258" y="1954920"/>
            <a:ext cx="3657600" cy="2468880"/>
          </a:xfrm>
          <a:prstGeom prst="rect">
            <a:avLst/>
          </a:prstGeom>
          <a:noFill/>
          <a:ln>
            <a:noFill/>
          </a:ln>
        </p:spPr>
      </p:pic>
      <p:sp>
        <p:nvSpPr>
          <p:cNvPr id="142" name="Google Shape;142;p17"/>
          <p:cNvSpPr txBox="1"/>
          <p:nvPr/>
        </p:nvSpPr>
        <p:spPr>
          <a:xfrm>
            <a:off x="1030775" y="5518500"/>
            <a:ext cx="489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Landsat  Imagery:</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Extra spectral info (SWIR/NIR)</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why needed? Sensitive to vegetation moisture and fuel dryness.</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Complementary spectral response for fuel characterization.</a:t>
            </a:r>
            <a:endParaRPr>
              <a:solidFill>
                <a:srgbClr val="F8FAFC"/>
              </a:solidFill>
              <a:latin typeface="Inter"/>
              <a:ea typeface="Inter"/>
              <a:cs typeface="Inter"/>
              <a:sym typeface="Inter"/>
            </a:endParaRPr>
          </a:p>
        </p:txBody>
      </p:sp>
      <p:sp>
        <p:nvSpPr>
          <p:cNvPr id="143" name="Google Shape;143;p17"/>
          <p:cNvSpPr txBox="1"/>
          <p:nvPr/>
        </p:nvSpPr>
        <p:spPr>
          <a:xfrm>
            <a:off x="628725" y="1238573"/>
            <a:ext cx="5476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5A9DC3"/>
                </a:solidFill>
                <a:latin typeface="Inter"/>
                <a:ea typeface="Inter"/>
                <a:cs typeface="Inter"/>
                <a:sym typeface="Inter"/>
              </a:rPr>
              <a:t>Satellite Imagery </a:t>
            </a:r>
            <a:r>
              <a:rPr lang="en-US" sz="2100">
                <a:solidFill>
                  <a:srgbClr val="F8FAFC"/>
                </a:solidFill>
                <a:latin typeface="Inter SemiBold"/>
                <a:ea typeface="Inter SemiBold"/>
                <a:cs typeface="Inter SemiBold"/>
                <a:sym typeface="Inter SemiBold"/>
              </a:rPr>
              <a:t>(Sentinel-2 &amp; Landsat)</a:t>
            </a:r>
            <a:endParaRPr sz="2100">
              <a:solidFill>
                <a:srgbClr val="F8FAFC"/>
              </a:solidFill>
              <a:latin typeface="Inter SemiBold"/>
              <a:ea typeface="Inter SemiBold"/>
              <a:cs typeface="Inter SemiBold"/>
              <a:sym typeface="Inter SemiBold"/>
            </a:endParaRPr>
          </a:p>
        </p:txBody>
      </p:sp>
      <p:sp>
        <p:nvSpPr>
          <p:cNvPr id="144" name="Google Shape;144;p17"/>
          <p:cNvSpPr txBox="1"/>
          <p:nvPr/>
        </p:nvSpPr>
        <p:spPr>
          <a:xfrm>
            <a:off x="951050" y="4615150"/>
            <a:ext cx="504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Sentinel-2 Imagery:</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12-band multispectral, 10-20m res.</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why needed? captures immediate </a:t>
            </a:r>
            <a:r>
              <a:rPr lang="en-US">
                <a:solidFill>
                  <a:srgbClr val="F97316"/>
                </a:solidFill>
                <a:latin typeface="Inter"/>
                <a:ea typeface="Inter"/>
                <a:cs typeface="Inter"/>
                <a:sym typeface="Inter"/>
              </a:rPr>
              <a:t>pre-fire condition</a:t>
            </a:r>
            <a:endParaRPr>
              <a:solidFill>
                <a:srgbClr val="F97316"/>
              </a:solidFill>
              <a:latin typeface="Inter"/>
              <a:ea typeface="Inter"/>
              <a:cs typeface="Inter"/>
              <a:sym typeface="Inter"/>
            </a:endParaRPr>
          </a:p>
          <a:p>
            <a:pPr indent="0" lvl="0" marL="457200" rtl="0" algn="l">
              <a:spcBef>
                <a:spcPts val="0"/>
              </a:spcBef>
              <a:spcAft>
                <a:spcPts val="0"/>
              </a:spcAft>
              <a:buNone/>
            </a:pPr>
            <a:r>
              <a:rPr lang="en-US">
                <a:solidFill>
                  <a:srgbClr val="F8FAFC"/>
                </a:solidFill>
                <a:latin typeface="Inter"/>
                <a:ea typeface="Inter"/>
                <a:cs typeface="Inter"/>
                <a:sym typeface="Inter"/>
              </a:rPr>
              <a:t>(vegetation &amp; fuel availability)</a:t>
            </a:r>
            <a:endParaRPr>
              <a:solidFill>
                <a:srgbClr val="F8FAFC"/>
              </a:solidFill>
              <a:latin typeface="Inter"/>
              <a:ea typeface="Inter"/>
              <a:cs typeface="Inter"/>
              <a:sym typeface="Inter"/>
            </a:endParaRPr>
          </a:p>
        </p:txBody>
      </p:sp>
      <p:sp>
        <p:nvSpPr>
          <p:cNvPr id="145" name="Google Shape;145;p17"/>
          <p:cNvSpPr txBox="1"/>
          <p:nvPr/>
        </p:nvSpPr>
        <p:spPr>
          <a:xfrm>
            <a:off x="6093825" y="1243250"/>
            <a:ext cx="5758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5A9DC3"/>
                </a:solidFill>
                <a:latin typeface="Inter"/>
                <a:ea typeface="Inter"/>
                <a:cs typeface="Inter"/>
                <a:sym typeface="Inter"/>
              </a:rPr>
              <a:t>Environmental Drivers </a:t>
            </a:r>
            <a:r>
              <a:rPr lang="en-US" sz="2100">
                <a:solidFill>
                  <a:srgbClr val="F8FAFC"/>
                </a:solidFill>
                <a:latin typeface="Inter SemiBold"/>
                <a:ea typeface="Inter SemiBold"/>
                <a:cs typeface="Inter SemiBold"/>
                <a:sym typeface="Inter SemiBold"/>
              </a:rPr>
              <a:t>(DEM &amp; ERA5)</a:t>
            </a:r>
            <a:endParaRPr sz="2100">
              <a:solidFill>
                <a:srgbClr val="F8FAFC"/>
              </a:solidFill>
              <a:latin typeface="Inter SemiBold"/>
              <a:ea typeface="Inter SemiBold"/>
              <a:cs typeface="Inter SemiBold"/>
              <a:sym typeface="Inter SemiBold"/>
            </a:endParaRPr>
          </a:p>
        </p:txBody>
      </p:sp>
      <p:sp>
        <p:nvSpPr>
          <p:cNvPr id="146" name="Google Shape;146;p17"/>
          <p:cNvSpPr txBox="1"/>
          <p:nvPr/>
        </p:nvSpPr>
        <p:spPr>
          <a:xfrm>
            <a:off x="6771356" y="4517719"/>
            <a:ext cx="547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Topograph (DEM):</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Terrain , slopes and valleys (30m res).</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why needed? Fire spreads uphill,</a:t>
            </a:r>
            <a:r>
              <a:rPr lang="en-US">
                <a:solidFill>
                  <a:srgbClr val="F97316"/>
                </a:solidFill>
                <a:latin typeface="Inter"/>
                <a:ea typeface="Inter"/>
                <a:cs typeface="Inter"/>
                <a:sym typeface="Inter"/>
              </a:rPr>
              <a:t> elevation is crucial</a:t>
            </a:r>
            <a:r>
              <a:rPr lang="en-US">
                <a:solidFill>
                  <a:srgbClr val="F8FAFC"/>
                </a:solidFill>
                <a:latin typeface="Inter"/>
                <a:ea typeface="Inter"/>
                <a:cs typeface="Inter"/>
                <a:sym typeface="Inter"/>
              </a:rPr>
              <a:t> for behavior.</a:t>
            </a:r>
            <a:endParaRPr>
              <a:solidFill>
                <a:srgbClr val="F8FAFC"/>
              </a:solidFill>
              <a:latin typeface="Inter"/>
              <a:ea typeface="Inter"/>
              <a:cs typeface="Inter"/>
              <a:sym typeface="Inter"/>
            </a:endParaRPr>
          </a:p>
        </p:txBody>
      </p:sp>
      <p:sp>
        <p:nvSpPr>
          <p:cNvPr id="147" name="Google Shape;147;p17"/>
          <p:cNvSpPr txBox="1"/>
          <p:nvPr/>
        </p:nvSpPr>
        <p:spPr>
          <a:xfrm>
            <a:off x="6828506" y="5416044"/>
            <a:ext cx="547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ERA5 weather:</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Temperature &amp; wind at ignition time.</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why needed? Meteorological conditions are key drivers of fire expansion. </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wind vectors provide</a:t>
            </a:r>
            <a:r>
              <a:rPr lang="en-US">
                <a:solidFill>
                  <a:srgbClr val="F97316"/>
                </a:solidFill>
                <a:latin typeface="Inter"/>
                <a:ea typeface="Inter"/>
                <a:cs typeface="Inter"/>
                <a:sym typeface="Inter"/>
              </a:rPr>
              <a:t> essential dynamic information</a:t>
            </a:r>
            <a:r>
              <a:rPr lang="en-US">
                <a:solidFill>
                  <a:srgbClr val="F8FAFC"/>
                </a:solidFill>
                <a:latin typeface="Inter"/>
                <a:ea typeface="Inter"/>
                <a:cs typeface="Inter"/>
                <a:sym typeface="Inter"/>
              </a:rPr>
              <a:t> for propagation direction.</a:t>
            </a:r>
            <a:endParaRPr>
              <a:solidFill>
                <a:srgbClr val="F8FAFC"/>
              </a:solidFill>
              <a:latin typeface="Inter"/>
              <a:ea typeface="Inter"/>
              <a:cs typeface="Inter"/>
              <a:sym typeface="Inter"/>
            </a:endParaRPr>
          </a:p>
        </p:txBody>
      </p:sp>
      <p:pic>
        <p:nvPicPr>
          <p:cNvPr id="148" name="Google Shape;148;p17"/>
          <p:cNvPicPr preferRelativeResize="0"/>
          <p:nvPr/>
        </p:nvPicPr>
        <p:blipFill>
          <a:blip r:embed="rId5">
            <a:alphaModFix/>
          </a:blip>
          <a:stretch>
            <a:fillRect/>
          </a:stretch>
        </p:blipFill>
        <p:spPr>
          <a:xfrm>
            <a:off x="536705" y="4517725"/>
            <a:ext cx="419100" cy="504825"/>
          </a:xfrm>
          <a:prstGeom prst="rect">
            <a:avLst/>
          </a:prstGeom>
          <a:noFill/>
          <a:ln>
            <a:noFill/>
          </a:ln>
        </p:spPr>
      </p:pic>
      <p:pic>
        <p:nvPicPr>
          <p:cNvPr id="149" name="Google Shape;149;p17"/>
          <p:cNvPicPr preferRelativeResize="0"/>
          <p:nvPr/>
        </p:nvPicPr>
        <p:blipFill>
          <a:blip r:embed="rId6">
            <a:alphaModFix/>
          </a:blip>
          <a:stretch>
            <a:fillRect/>
          </a:stretch>
        </p:blipFill>
        <p:spPr>
          <a:xfrm>
            <a:off x="541455" y="5446450"/>
            <a:ext cx="409575" cy="457200"/>
          </a:xfrm>
          <a:prstGeom prst="rect">
            <a:avLst/>
          </a:prstGeom>
          <a:noFill/>
          <a:ln>
            <a:noFill/>
          </a:ln>
        </p:spPr>
      </p:pic>
      <p:pic>
        <p:nvPicPr>
          <p:cNvPr id="150" name="Google Shape;150;p17"/>
          <p:cNvPicPr preferRelativeResize="0"/>
          <p:nvPr/>
        </p:nvPicPr>
        <p:blipFill>
          <a:blip r:embed="rId7">
            <a:alphaModFix/>
          </a:blip>
          <a:stretch>
            <a:fillRect/>
          </a:stretch>
        </p:blipFill>
        <p:spPr>
          <a:xfrm>
            <a:off x="5839765" y="3704500"/>
            <a:ext cx="512474" cy="504825"/>
          </a:xfrm>
          <a:prstGeom prst="rect">
            <a:avLst/>
          </a:prstGeom>
          <a:noFill/>
          <a:ln>
            <a:noFill/>
          </a:ln>
        </p:spPr>
      </p:pic>
      <p:pic>
        <p:nvPicPr>
          <p:cNvPr id="151" name="Google Shape;151;p17"/>
          <p:cNvPicPr preferRelativeResize="0"/>
          <p:nvPr/>
        </p:nvPicPr>
        <p:blipFill>
          <a:blip r:embed="rId8">
            <a:alphaModFix/>
          </a:blip>
          <a:stretch>
            <a:fillRect/>
          </a:stretch>
        </p:blipFill>
        <p:spPr>
          <a:xfrm>
            <a:off x="6409400" y="4517725"/>
            <a:ext cx="419100" cy="404891"/>
          </a:xfrm>
          <a:prstGeom prst="rect">
            <a:avLst/>
          </a:prstGeom>
          <a:noFill/>
          <a:ln>
            <a:noFill/>
          </a:ln>
        </p:spPr>
      </p:pic>
      <p:pic>
        <p:nvPicPr>
          <p:cNvPr id="152" name="Google Shape;152;p17"/>
          <p:cNvPicPr preferRelativeResize="0"/>
          <p:nvPr/>
        </p:nvPicPr>
        <p:blipFill>
          <a:blip r:embed="rId9">
            <a:alphaModFix/>
          </a:blip>
          <a:stretch>
            <a:fillRect/>
          </a:stretch>
        </p:blipFill>
        <p:spPr>
          <a:xfrm>
            <a:off x="6352250" y="5349025"/>
            <a:ext cx="533400" cy="495300"/>
          </a:xfrm>
          <a:prstGeom prst="rect">
            <a:avLst/>
          </a:prstGeom>
          <a:noFill/>
          <a:ln>
            <a:noFill/>
          </a:ln>
        </p:spPr>
      </p:pic>
      <p:pic>
        <p:nvPicPr>
          <p:cNvPr id="153" name="Google Shape;153;p17"/>
          <p:cNvPicPr preferRelativeResize="0"/>
          <p:nvPr/>
        </p:nvPicPr>
        <p:blipFill>
          <a:blip r:embed="rId10">
            <a:alphaModFix/>
          </a:blip>
          <a:stretch>
            <a:fillRect/>
          </a:stretch>
        </p:blipFill>
        <p:spPr>
          <a:xfrm>
            <a:off x="7251985" y="1954930"/>
            <a:ext cx="3657600" cy="24688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18"/>
          <p:cNvSpPr txBox="1"/>
          <p:nvPr/>
        </p:nvSpPr>
        <p:spPr>
          <a:xfrm>
            <a:off x="2754860" y="1852475"/>
            <a:ext cx="49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8FAFC"/>
              </a:solidFill>
              <a:latin typeface="Inter"/>
              <a:ea typeface="Inter"/>
              <a:cs typeface="Inter"/>
              <a:sym typeface="Inter"/>
            </a:endParaRPr>
          </a:p>
        </p:txBody>
      </p:sp>
      <p:sp>
        <p:nvSpPr>
          <p:cNvPr id="159" name="Google Shape;159;p18"/>
          <p:cNvSpPr txBox="1"/>
          <p:nvPr/>
        </p:nvSpPr>
        <p:spPr>
          <a:xfrm>
            <a:off x="335625" y="480900"/>
            <a:ext cx="575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5A9DC3"/>
                </a:solidFill>
                <a:latin typeface="Inter SemiBold"/>
                <a:ea typeface="Inter SemiBold"/>
                <a:cs typeface="Inter SemiBold"/>
                <a:sym typeface="Inter SemiBold"/>
              </a:rPr>
              <a:t>Ground-Truth Fire Labels</a:t>
            </a:r>
            <a:endParaRPr sz="2100">
              <a:solidFill>
                <a:srgbClr val="5A9DC3"/>
              </a:solidFill>
            </a:endParaRPr>
          </a:p>
          <a:p>
            <a:pPr indent="0" lvl="0" marL="0" rtl="0" algn="l">
              <a:spcBef>
                <a:spcPts val="0"/>
              </a:spcBef>
              <a:spcAft>
                <a:spcPts val="0"/>
              </a:spcAft>
              <a:buNone/>
            </a:pPr>
            <a:r>
              <a:rPr lang="en-US" sz="2100">
                <a:solidFill>
                  <a:srgbClr val="F8FAFC"/>
                </a:solidFill>
                <a:latin typeface="Inter SemiBold"/>
                <a:ea typeface="Inter SemiBold"/>
                <a:cs typeface="Inter SemiBold"/>
                <a:sym typeface="Inter SemiBold"/>
              </a:rPr>
              <a:t>BURNED AREA MASK</a:t>
            </a:r>
            <a:r>
              <a:rPr lang="en-US" sz="2100">
                <a:solidFill>
                  <a:srgbClr val="F8FAFC"/>
                </a:solidFill>
              </a:rPr>
              <a:t> </a:t>
            </a:r>
            <a:r>
              <a:rPr lang="en-US" sz="2100">
                <a:solidFill>
                  <a:srgbClr val="F8FAFC"/>
                </a:solidFill>
                <a:latin typeface="Inter SemiBold"/>
                <a:ea typeface="Inter SemiBold"/>
                <a:cs typeface="Inter SemiBold"/>
                <a:sym typeface="Inter SemiBold"/>
              </a:rPr>
              <a:t>&amp; IGNITION DATA</a:t>
            </a:r>
            <a:endParaRPr sz="2100">
              <a:solidFill>
                <a:srgbClr val="F8FAFC"/>
              </a:solidFill>
              <a:latin typeface="Inter SemiBold"/>
              <a:ea typeface="Inter SemiBold"/>
              <a:cs typeface="Inter SemiBold"/>
              <a:sym typeface="Inter SemiBold"/>
            </a:endParaRPr>
          </a:p>
        </p:txBody>
      </p:sp>
      <p:sp>
        <p:nvSpPr>
          <p:cNvPr id="160" name="Google Shape;160;p18"/>
          <p:cNvSpPr txBox="1"/>
          <p:nvPr/>
        </p:nvSpPr>
        <p:spPr>
          <a:xfrm>
            <a:off x="6171437" y="776617"/>
            <a:ext cx="575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lt1"/>
                </a:solidFill>
                <a:latin typeface="Inter SemiBold"/>
                <a:ea typeface="Inter SemiBold"/>
                <a:cs typeface="Inter SemiBold"/>
                <a:sym typeface="Inter SemiBold"/>
              </a:rPr>
              <a:t>Land cover and Roads</a:t>
            </a:r>
            <a:r>
              <a:rPr b="1" lang="en-US" sz="1600">
                <a:solidFill>
                  <a:schemeClr val="lt1"/>
                </a:solidFill>
                <a:latin typeface="Inter"/>
                <a:ea typeface="Inter"/>
                <a:cs typeface="Inter"/>
                <a:sym typeface="Inter"/>
              </a:rPr>
              <a:t> </a:t>
            </a:r>
            <a:endParaRPr sz="1600">
              <a:solidFill>
                <a:schemeClr val="lt1"/>
              </a:solidFill>
              <a:latin typeface="Inter SemiBold"/>
              <a:ea typeface="Inter SemiBold"/>
              <a:cs typeface="Inter SemiBold"/>
              <a:sym typeface="Inter SemiBold"/>
            </a:endParaRPr>
          </a:p>
        </p:txBody>
      </p:sp>
      <p:sp>
        <p:nvSpPr>
          <p:cNvPr id="161" name="Google Shape;161;p18"/>
          <p:cNvSpPr txBox="1"/>
          <p:nvPr/>
        </p:nvSpPr>
        <p:spPr>
          <a:xfrm>
            <a:off x="6287453" y="4659150"/>
            <a:ext cx="329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Roads:</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Binary road mask (10m resolution).</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 </a:t>
            </a:r>
            <a:r>
              <a:rPr lang="en-US">
                <a:solidFill>
                  <a:srgbClr val="F8FAFC"/>
                </a:solidFill>
                <a:latin typeface="Inter"/>
                <a:ea typeface="Inter"/>
                <a:cs typeface="Inter"/>
                <a:sym typeface="Inter"/>
              </a:rPr>
              <a:t>Captures both </a:t>
            </a:r>
            <a:r>
              <a:rPr lang="en-US">
                <a:solidFill>
                  <a:srgbClr val="F97316"/>
                </a:solidFill>
                <a:latin typeface="Inter"/>
                <a:ea typeface="Inter"/>
                <a:cs typeface="Inter"/>
                <a:sym typeface="Inter"/>
              </a:rPr>
              <a:t>human-caused</a:t>
            </a:r>
            <a:r>
              <a:rPr lang="en-US">
                <a:solidFill>
                  <a:srgbClr val="F8FAFC"/>
                </a:solidFill>
                <a:latin typeface="Inter"/>
                <a:ea typeface="Inter"/>
                <a:cs typeface="Inter"/>
                <a:sym typeface="Inter"/>
              </a:rPr>
              <a:t> ignition likelihood and fire break potential.</a:t>
            </a:r>
            <a:endParaRPr>
              <a:solidFill>
                <a:srgbClr val="F8FAFC"/>
              </a:solidFill>
              <a:latin typeface="Inter"/>
              <a:ea typeface="Inter"/>
              <a:cs typeface="Inter"/>
              <a:sym typeface="Inter"/>
            </a:endParaRPr>
          </a:p>
        </p:txBody>
      </p:sp>
      <p:pic>
        <p:nvPicPr>
          <p:cNvPr id="162" name="Google Shape;162;p18"/>
          <p:cNvPicPr preferRelativeResize="0"/>
          <p:nvPr/>
        </p:nvPicPr>
        <p:blipFill>
          <a:blip r:embed="rId4">
            <a:alphaModFix/>
          </a:blip>
          <a:stretch>
            <a:fillRect/>
          </a:stretch>
        </p:blipFill>
        <p:spPr>
          <a:xfrm>
            <a:off x="5839765" y="3704500"/>
            <a:ext cx="512474" cy="504825"/>
          </a:xfrm>
          <a:prstGeom prst="rect">
            <a:avLst/>
          </a:prstGeom>
          <a:noFill/>
          <a:ln>
            <a:noFill/>
          </a:ln>
        </p:spPr>
      </p:pic>
      <p:pic>
        <p:nvPicPr>
          <p:cNvPr id="163" name="Google Shape;163;p18"/>
          <p:cNvPicPr preferRelativeResize="0"/>
          <p:nvPr/>
        </p:nvPicPr>
        <p:blipFill>
          <a:blip r:embed="rId5">
            <a:alphaModFix/>
          </a:blip>
          <a:stretch>
            <a:fillRect/>
          </a:stretch>
        </p:blipFill>
        <p:spPr>
          <a:xfrm>
            <a:off x="98268" y="1570264"/>
            <a:ext cx="2606040" cy="1828800"/>
          </a:xfrm>
          <a:prstGeom prst="rect">
            <a:avLst/>
          </a:prstGeom>
          <a:noFill/>
          <a:ln>
            <a:noFill/>
          </a:ln>
        </p:spPr>
      </p:pic>
      <p:pic>
        <p:nvPicPr>
          <p:cNvPr id="164" name="Google Shape;164;p18"/>
          <p:cNvPicPr preferRelativeResize="0"/>
          <p:nvPr/>
        </p:nvPicPr>
        <p:blipFill>
          <a:blip r:embed="rId6">
            <a:alphaModFix/>
          </a:blip>
          <a:stretch>
            <a:fillRect/>
          </a:stretch>
        </p:blipFill>
        <p:spPr>
          <a:xfrm>
            <a:off x="2632285" y="1890650"/>
            <a:ext cx="342900" cy="323850"/>
          </a:xfrm>
          <a:prstGeom prst="rect">
            <a:avLst/>
          </a:prstGeom>
          <a:noFill/>
          <a:ln>
            <a:noFill/>
          </a:ln>
        </p:spPr>
      </p:pic>
      <p:pic>
        <p:nvPicPr>
          <p:cNvPr id="165" name="Google Shape;165;p18"/>
          <p:cNvPicPr preferRelativeResize="0"/>
          <p:nvPr/>
        </p:nvPicPr>
        <p:blipFill>
          <a:blip r:embed="rId7">
            <a:alphaModFix/>
          </a:blip>
          <a:stretch>
            <a:fillRect/>
          </a:stretch>
        </p:blipFill>
        <p:spPr>
          <a:xfrm>
            <a:off x="9585954" y="4018275"/>
            <a:ext cx="2606040" cy="1828800"/>
          </a:xfrm>
          <a:prstGeom prst="rect">
            <a:avLst/>
          </a:prstGeom>
          <a:noFill/>
          <a:ln>
            <a:noFill/>
          </a:ln>
        </p:spPr>
      </p:pic>
      <p:sp>
        <p:nvSpPr>
          <p:cNvPr id="166" name="Google Shape;166;p18"/>
          <p:cNvSpPr txBox="1"/>
          <p:nvPr/>
        </p:nvSpPr>
        <p:spPr>
          <a:xfrm>
            <a:off x="2707685" y="1852475"/>
            <a:ext cx="347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Burned Area Mask:</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Shape of the area that actually burned,</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8FAFC"/>
                </a:solidFill>
                <a:latin typeface="Inter"/>
                <a:ea typeface="Inter"/>
                <a:cs typeface="Inter"/>
                <a:sym typeface="Inter"/>
              </a:rPr>
              <a:t>Binary Segmentation</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8FAFC"/>
                </a:solidFill>
                <a:latin typeface="Inter"/>
                <a:ea typeface="Inter"/>
                <a:cs typeface="Inter"/>
                <a:sym typeface="Inter"/>
              </a:rPr>
              <a:t>(1 = burned, 0 = unburned)</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Serve as a </a:t>
            </a:r>
            <a:r>
              <a:rPr lang="en-US">
                <a:solidFill>
                  <a:srgbClr val="F97316"/>
                </a:solidFill>
                <a:latin typeface="Inter"/>
                <a:ea typeface="Inter"/>
                <a:cs typeface="Inter"/>
                <a:sym typeface="Inter"/>
              </a:rPr>
              <a:t>target label</a:t>
            </a:r>
            <a:r>
              <a:rPr lang="en-US">
                <a:solidFill>
                  <a:srgbClr val="F8FAFC"/>
                </a:solidFill>
                <a:latin typeface="Inter"/>
                <a:ea typeface="Inter"/>
                <a:cs typeface="Inter"/>
                <a:sym typeface="Inter"/>
              </a:rPr>
              <a:t> for supervised learning segmentation</a:t>
            </a:r>
            <a:endParaRPr>
              <a:solidFill>
                <a:srgbClr val="F8FAFC"/>
              </a:solidFill>
              <a:latin typeface="Inter"/>
              <a:ea typeface="Inter"/>
              <a:cs typeface="Inter"/>
              <a:sym typeface="Inter"/>
            </a:endParaRPr>
          </a:p>
        </p:txBody>
      </p:sp>
      <p:pic>
        <p:nvPicPr>
          <p:cNvPr id="167" name="Google Shape;167;p18"/>
          <p:cNvPicPr preferRelativeResize="0"/>
          <p:nvPr/>
        </p:nvPicPr>
        <p:blipFill>
          <a:blip r:embed="rId8">
            <a:alphaModFix/>
          </a:blip>
          <a:stretch>
            <a:fillRect/>
          </a:stretch>
        </p:blipFill>
        <p:spPr>
          <a:xfrm>
            <a:off x="148800" y="3704492"/>
            <a:ext cx="2606040" cy="1828800"/>
          </a:xfrm>
          <a:prstGeom prst="rect">
            <a:avLst/>
          </a:prstGeom>
          <a:noFill/>
          <a:ln>
            <a:noFill/>
          </a:ln>
        </p:spPr>
      </p:pic>
      <p:sp>
        <p:nvSpPr>
          <p:cNvPr id="168" name="Google Shape;168;p18"/>
          <p:cNvSpPr txBox="1"/>
          <p:nvPr/>
        </p:nvSpPr>
        <p:spPr>
          <a:xfrm>
            <a:off x="2389510" y="4918401"/>
            <a:ext cx="3796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Ignition Data:</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The exact location where the fire started. (Binary marker), derived from Civil Protection point data.</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The model learns how the fire is likely to spread from that specific starting position.</a:t>
            </a:r>
            <a:endParaRPr>
              <a:solidFill>
                <a:srgbClr val="F8FAFC"/>
              </a:solidFill>
              <a:latin typeface="Inter"/>
              <a:ea typeface="Inter"/>
              <a:cs typeface="Inter"/>
              <a:sym typeface="Inter"/>
            </a:endParaRPr>
          </a:p>
        </p:txBody>
      </p:sp>
      <p:pic>
        <p:nvPicPr>
          <p:cNvPr id="169" name="Google Shape;169;p18"/>
          <p:cNvPicPr preferRelativeResize="0"/>
          <p:nvPr/>
        </p:nvPicPr>
        <p:blipFill>
          <a:blip r:embed="rId9">
            <a:alphaModFix/>
          </a:blip>
          <a:stretch>
            <a:fillRect/>
          </a:stretch>
        </p:blipFill>
        <p:spPr>
          <a:xfrm>
            <a:off x="2488143" y="4972505"/>
            <a:ext cx="266700" cy="266700"/>
          </a:xfrm>
          <a:prstGeom prst="rect">
            <a:avLst/>
          </a:prstGeom>
          <a:noFill/>
          <a:ln>
            <a:noFill/>
          </a:ln>
        </p:spPr>
      </p:pic>
      <p:pic>
        <p:nvPicPr>
          <p:cNvPr id="170" name="Google Shape;170;p18"/>
          <p:cNvPicPr preferRelativeResize="0"/>
          <p:nvPr/>
        </p:nvPicPr>
        <p:blipFill rotWithShape="1">
          <a:blip r:embed="rId10">
            <a:alphaModFix/>
          </a:blip>
          <a:srcRect b="0" l="0" r="0" t="22178"/>
          <a:stretch/>
        </p:blipFill>
        <p:spPr>
          <a:xfrm>
            <a:off x="9535375" y="1421675"/>
            <a:ext cx="2606040" cy="1828800"/>
          </a:xfrm>
          <a:prstGeom prst="rect">
            <a:avLst/>
          </a:prstGeom>
          <a:noFill/>
          <a:ln>
            <a:noFill/>
          </a:ln>
        </p:spPr>
      </p:pic>
      <p:sp>
        <p:nvSpPr>
          <p:cNvPr id="171" name="Google Shape;171;p18"/>
          <p:cNvSpPr txBox="1"/>
          <p:nvPr/>
        </p:nvSpPr>
        <p:spPr>
          <a:xfrm>
            <a:off x="6236875" y="1637075"/>
            <a:ext cx="379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Land cover map:</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Categorical mask of vegetation types (Forest, Shrub, Grassland, etc.).</a:t>
            </a:r>
            <a:endParaRPr>
              <a:solidFill>
                <a:srgbClr val="F8FAFC"/>
              </a:solidFill>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Critical for estimating </a:t>
            </a:r>
            <a:r>
              <a:rPr lang="en-US">
                <a:solidFill>
                  <a:srgbClr val="F97316"/>
                </a:solidFill>
                <a:latin typeface="Inter"/>
                <a:ea typeface="Inter"/>
                <a:cs typeface="Inter"/>
                <a:sym typeface="Inter"/>
              </a:rPr>
              <a:t>fuel type</a:t>
            </a:r>
            <a:r>
              <a:rPr lang="en-US">
                <a:solidFill>
                  <a:srgbClr val="F8FAFC"/>
                </a:solidFill>
              </a:rPr>
              <a:t>, </a:t>
            </a:r>
            <a:r>
              <a:rPr lang="en-US">
                <a:solidFill>
                  <a:srgbClr val="F8FAFC"/>
                </a:solidFill>
                <a:latin typeface="Inter"/>
                <a:ea typeface="Inter"/>
                <a:cs typeface="Inter"/>
                <a:sym typeface="Inter"/>
              </a:rPr>
              <a:t>Assists the model in differentiating propagation potential based on available fuel.</a:t>
            </a:r>
            <a:endParaRPr>
              <a:solidFill>
                <a:srgbClr val="F8FAFC"/>
              </a:solidFill>
              <a:latin typeface="Inter"/>
              <a:ea typeface="Inter"/>
              <a:cs typeface="Inter"/>
              <a:sym typeface="Inter"/>
            </a:endParaRPr>
          </a:p>
        </p:txBody>
      </p:sp>
      <p:pic>
        <p:nvPicPr>
          <p:cNvPr id="172" name="Google Shape;172;p18"/>
          <p:cNvPicPr preferRelativeResize="0"/>
          <p:nvPr/>
        </p:nvPicPr>
        <p:blipFill>
          <a:blip r:embed="rId11">
            <a:alphaModFix/>
          </a:blip>
          <a:stretch>
            <a:fillRect/>
          </a:stretch>
        </p:blipFill>
        <p:spPr>
          <a:xfrm>
            <a:off x="6287460" y="1699728"/>
            <a:ext cx="228600" cy="247650"/>
          </a:xfrm>
          <a:prstGeom prst="rect">
            <a:avLst/>
          </a:prstGeom>
          <a:noFill/>
          <a:ln>
            <a:noFill/>
          </a:ln>
        </p:spPr>
      </p:pic>
      <p:pic>
        <p:nvPicPr>
          <p:cNvPr id="173" name="Google Shape;173;p18"/>
          <p:cNvPicPr preferRelativeResize="0"/>
          <p:nvPr/>
        </p:nvPicPr>
        <p:blipFill>
          <a:blip r:embed="rId12">
            <a:alphaModFix/>
          </a:blip>
          <a:stretch>
            <a:fillRect/>
          </a:stretch>
        </p:blipFill>
        <p:spPr>
          <a:xfrm>
            <a:off x="6244585" y="4701906"/>
            <a:ext cx="314325" cy="26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Make this slide beautiful , do not modify the text, you can add icons for them , also for the image, you can make it more attractive in a way you think , give me that" id="178" name="Google Shape;178;p19"/>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I loved the way you created the slide, but the text is a bit too sicentific as I compare it to the whole atmosphere of all slides, make it more understandable for classroom," id="183" name="Google Shape;183;p20"/>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Beautify this slide" id="188" name="Google Shape;188;p21"/>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